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1"/>
  </p:notesMasterIdLst>
  <p:sldIdLst>
    <p:sldId id="256" r:id="rId2"/>
    <p:sldId id="257" r:id="rId3"/>
    <p:sldId id="260" r:id="rId4"/>
    <p:sldId id="268" r:id="rId5"/>
    <p:sldId id="270" r:id="rId6"/>
    <p:sldId id="277" r:id="rId7"/>
    <p:sldId id="283" r:id="rId8"/>
    <p:sldId id="282" r:id="rId9"/>
    <p:sldId id="284" r:id="rId10"/>
    <p:sldId id="285" r:id="rId11"/>
    <p:sldId id="286" r:id="rId12"/>
    <p:sldId id="279" r:id="rId13"/>
    <p:sldId id="278" r:id="rId14"/>
    <p:sldId id="266" r:id="rId15"/>
    <p:sldId id="280" r:id="rId16"/>
    <p:sldId id="287" r:id="rId17"/>
    <p:sldId id="274" r:id="rId18"/>
    <p:sldId id="288" r:id="rId19"/>
    <p:sldId id="263" r:id="rId20"/>
  </p:sldIdLst>
  <p:sldSz cx="9753600" cy="7315200"/>
  <p:notesSz cx="9753600" cy="7315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56638E9-7B91-414A-AF1A-51079CC95733}" v="51" dt="2018-11-10T15:25:11.298"/>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4" autoAdjust="0"/>
    <p:restoredTop sz="94660"/>
  </p:normalViewPr>
  <p:slideViewPr>
    <p:cSldViewPr>
      <p:cViewPr>
        <p:scale>
          <a:sx n="81" d="100"/>
          <a:sy n="81" d="100"/>
        </p:scale>
        <p:origin x="686" y="53"/>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5/10/relationships/revisionInfo" Target="revisionInfo.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225925" cy="36671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524500" y="0"/>
            <a:ext cx="4227513" cy="366713"/>
          </a:xfrm>
          <a:prstGeom prst="rect">
            <a:avLst/>
          </a:prstGeom>
        </p:spPr>
        <p:txBody>
          <a:bodyPr vert="horz" lIns="91440" tIns="45720" rIns="91440" bIns="45720" rtlCol="0"/>
          <a:lstStyle>
            <a:lvl1pPr algn="r">
              <a:defRPr sz="1200"/>
            </a:lvl1pPr>
          </a:lstStyle>
          <a:p>
            <a:fld id="{BB89D0C9-4B3E-4172-BE6A-263AD56A6653}" type="datetimeFigureOut">
              <a:rPr lang="en-US" smtClean="0"/>
              <a:t>11/14/2018</a:t>
            </a:fld>
            <a:endParaRPr lang="en-US"/>
          </a:p>
        </p:txBody>
      </p:sp>
      <p:sp>
        <p:nvSpPr>
          <p:cNvPr id="4" name="Slide Image Placeholder 3"/>
          <p:cNvSpPr>
            <a:spLocks noGrp="1" noRot="1" noChangeAspect="1"/>
          </p:cNvSpPr>
          <p:nvPr>
            <p:ph type="sldImg" idx="2"/>
          </p:nvPr>
        </p:nvSpPr>
        <p:spPr>
          <a:xfrm>
            <a:off x="3230563" y="914400"/>
            <a:ext cx="3292475" cy="2468563"/>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74725" y="3521075"/>
            <a:ext cx="7804150" cy="2879725"/>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948488"/>
            <a:ext cx="4225925" cy="366712"/>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524500" y="6948488"/>
            <a:ext cx="4227513" cy="366712"/>
          </a:xfrm>
          <a:prstGeom prst="rect">
            <a:avLst/>
          </a:prstGeom>
        </p:spPr>
        <p:txBody>
          <a:bodyPr vert="horz" lIns="91440" tIns="45720" rIns="91440" bIns="45720" rtlCol="0" anchor="b"/>
          <a:lstStyle>
            <a:lvl1pPr algn="r">
              <a:defRPr sz="1200"/>
            </a:lvl1pPr>
          </a:lstStyle>
          <a:p>
            <a:fld id="{0C21305F-B7B9-414F-AFD8-D232ABF51E6B}" type="slidenum">
              <a:rPr lang="en-US" smtClean="0"/>
              <a:t>‹#›</a:t>
            </a:fld>
            <a:endParaRPr lang="en-US"/>
          </a:p>
        </p:txBody>
      </p:sp>
    </p:spTree>
    <p:extLst>
      <p:ext uri="{BB962C8B-B14F-4D97-AF65-F5344CB8AC3E}">
        <p14:creationId xmlns:p14="http://schemas.microsoft.com/office/powerpoint/2010/main" val="28283875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C21305F-B7B9-414F-AFD8-D232ABF51E6B}" type="slidenum">
              <a:rPr lang="en-US" smtClean="0"/>
              <a:t>2</a:t>
            </a:fld>
            <a:endParaRPr lang="en-US"/>
          </a:p>
        </p:txBody>
      </p:sp>
    </p:spTree>
    <p:extLst>
      <p:ext uri="{BB962C8B-B14F-4D97-AF65-F5344CB8AC3E}">
        <p14:creationId xmlns:p14="http://schemas.microsoft.com/office/powerpoint/2010/main" val="39048930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Matt to fill in text</a:t>
            </a:r>
          </a:p>
        </p:txBody>
      </p:sp>
      <p:sp>
        <p:nvSpPr>
          <p:cNvPr id="4" name="Slide Number Placeholder 3"/>
          <p:cNvSpPr>
            <a:spLocks noGrp="1"/>
          </p:cNvSpPr>
          <p:nvPr>
            <p:ph type="sldNum" sz="quarter" idx="5"/>
          </p:nvPr>
        </p:nvSpPr>
        <p:spPr/>
        <p:txBody>
          <a:bodyPr/>
          <a:lstStyle/>
          <a:p>
            <a:fld id="{0C21305F-B7B9-414F-AFD8-D232ABF51E6B}" type="slidenum">
              <a:rPr lang="en-US" smtClean="0"/>
              <a:t>7</a:t>
            </a:fld>
            <a:endParaRPr lang="en-US"/>
          </a:p>
        </p:txBody>
      </p:sp>
    </p:spTree>
    <p:extLst>
      <p:ext uri="{BB962C8B-B14F-4D97-AF65-F5344CB8AC3E}">
        <p14:creationId xmlns:p14="http://schemas.microsoft.com/office/powerpoint/2010/main" val="41040822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Emily to pull in all 5 crypto correlation slides</a:t>
            </a:r>
          </a:p>
        </p:txBody>
      </p:sp>
      <p:sp>
        <p:nvSpPr>
          <p:cNvPr id="4" name="Slide Number Placeholder 3"/>
          <p:cNvSpPr>
            <a:spLocks noGrp="1"/>
          </p:cNvSpPr>
          <p:nvPr>
            <p:ph type="sldNum" sz="quarter" idx="5"/>
          </p:nvPr>
        </p:nvSpPr>
        <p:spPr/>
        <p:txBody>
          <a:bodyPr/>
          <a:lstStyle/>
          <a:p>
            <a:fld id="{0C21305F-B7B9-414F-AFD8-D232ABF51E6B}" type="slidenum">
              <a:rPr lang="en-US" smtClean="0"/>
              <a:t>10</a:t>
            </a:fld>
            <a:endParaRPr lang="en-US"/>
          </a:p>
        </p:txBody>
      </p:sp>
    </p:spTree>
    <p:extLst>
      <p:ext uri="{BB962C8B-B14F-4D97-AF65-F5344CB8AC3E}">
        <p14:creationId xmlns:p14="http://schemas.microsoft.com/office/powerpoint/2010/main" val="37586187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Emi</a:t>
            </a:r>
          </a:p>
        </p:txBody>
      </p:sp>
      <p:sp>
        <p:nvSpPr>
          <p:cNvPr id="4" name="Slide Number Placeholder 3"/>
          <p:cNvSpPr>
            <a:spLocks noGrp="1"/>
          </p:cNvSpPr>
          <p:nvPr>
            <p:ph type="sldNum" sz="quarter" idx="5"/>
          </p:nvPr>
        </p:nvSpPr>
        <p:spPr/>
        <p:txBody>
          <a:bodyPr/>
          <a:lstStyle/>
          <a:p>
            <a:fld id="{0C21305F-B7B9-414F-AFD8-D232ABF51E6B}" type="slidenum">
              <a:rPr lang="en-US" smtClean="0"/>
              <a:t>11</a:t>
            </a:fld>
            <a:endParaRPr lang="en-US"/>
          </a:p>
        </p:txBody>
      </p:sp>
    </p:spTree>
    <p:extLst>
      <p:ext uri="{BB962C8B-B14F-4D97-AF65-F5344CB8AC3E}">
        <p14:creationId xmlns:p14="http://schemas.microsoft.com/office/powerpoint/2010/main" val="22202562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731520" y="2267712"/>
            <a:ext cx="8290560" cy="1536192"/>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463040" y="4096512"/>
            <a:ext cx="6827520" cy="18288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11/14/2018</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7950" b="0" i="0">
                <a:solidFill>
                  <a:srgbClr val="5D6A7A"/>
                </a:solidFill>
                <a:latin typeface="Arial Black"/>
                <a:cs typeface="Arial Black"/>
              </a:defRPr>
            </a:lvl1pPr>
          </a:lstStyle>
          <a:p>
            <a:endParaRPr/>
          </a:p>
        </p:txBody>
      </p:sp>
      <p:sp>
        <p:nvSpPr>
          <p:cNvPr id="3" name="Holder 3"/>
          <p:cNvSpPr>
            <a:spLocks noGrp="1"/>
          </p:cNvSpPr>
          <p:nvPr>
            <p:ph type="body" idx="1"/>
          </p:nvPr>
        </p:nvSpPr>
        <p:spPr/>
        <p:txBody>
          <a:bodyPr lIns="0" tIns="0" rIns="0" bIns="0"/>
          <a:lstStyle>
            <a:lvl1pPr>
              <a:defRPr sz="8850" b="0" i="0">
                <a:solidFill>
                  <a:srgbClr val="77CAC3"/>
                </a:solidFill>
                <a:latin typeface="Arial Black"/>
                <a:cs typeface="Arial Black"/>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11/14/2018</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7950" b="0" i="0">
                <a:solidFill>
                  <a:srgbClr val="5D6A7A"/>
                </a:solidFill>
                <a:latin typeface="Arial Black"/>
                <a:cs typeface="Arial Black"/>
              </a:defRPr>
            </a:lvl1pPr>
          </a:lstStyle>
          <a:p>
            <a:endParaRPr/>
          </a:p>
        </p:txBody>
      </p:sp>
      <p:sp>
        <p:nvSpPr>
          <p:cNvPr id="3" name="Holder 3"/>
          <p:cNvSpPr>
            <a:spLocks noGrp="1"/>
          </p:cNvSpPr>
          <p:nvPr>
            <p:ph sz="half" idx="2"/>
          </p:nvPr>
        </p:nvSpPr>
        <p:spPr>
          <a:xfrm>
            <a:off x="487680" y="1682496"/>
            <a:ext cx="4242816" cy="4828032"/>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5023104" y="1682496"/>
            <a:ext cx="4242816" cy="4828032"/>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11/14/2018</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7950" b="0" i="0">
                <a:solidFill>
                  <a:srgbClr val="5D6A7A"/>
                </a:solidFill>
                <a:latin typeface="Arial Black"/>
                <a:cs typeface="Arial Black"/>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11/14/2018</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11/14/2018</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892175" y="2843872"/>
            <a:ext cx="4928235" cy="1238250"/>
          </a:xfrm>
          <a:prstGeom prst="rect">
            <a:avLst/>
          </a:prstGeom>
        </p:spPr>
        <p:txBody>
          <a:bodyPr wrap="square" lIns="0" tIns="0" rIns="0" bIns="0">
            <a:spAutoFit/>
          </a:bodyPr>
          <a:lstStyle>
            <a:lvl1pPr>
              <a:defRPr sz="7950" b="0" i="0">
                <a:solidFill>
                  <a:srgbClr val="5D6A7A"/>
                </a:solidFill>
                <a:latin typeface="Arial Black"/>
                <a:cs typeface="Arial Black"/>
              </a:defRPr>
            </a:lvl1pPr>
          </a:lstStyle>
          <a:p>
            <a:endParaRPr/>
          </a:p>
        </p:txBody>
      </p:sp>
      <p:sp>
        <p:nvSpPr>
          <p:cNvPr id="3" name="Holder 3"/>
          <p:cNvSpPr>
            <a:spLocks noGrp="1"/>
          </p:cNvSpPr>
          <p:nvPr>
            <p:ph type="body" idx="1"/>
          </p:nvPr>
        </p:nvSpPr>
        <p:spPr>
          <a:xfrm>
            <a:off x="577850" y="1922703"/>
            <a:ext cx="7247255" cy="3010535"/>
          </a:xfrm>
          <a:prstGeom prst="rect">
            <a:avLst/>
          </a:prstGeom>
        </p:spPr>
        <p:txBody>
          <a:bodyPr wrap="square" lIns="0" tIns="0" rIns="0" bIns="0">
            <a:spAutoFit/>
          </a:bodyPr>
          <a:lstStyle>
            <a:lvl1pPr>
              <a:defRPr sz="8850" b="0" i="0">
                <a:solidFill>
                  <a:srgbClr val="77CAC3"/>
                </a:solidFill>
                <a:latin typeface="Arial Black"/>
                <a:cs typeface="Arial Black"/>
              </a:defRPr>
            </a:lvl1pPr>
          </a:lstStyle>
          <a:p>
            <a:endParaRPr/>
          </a:p>
        </p:txBody>
      </p:sp>
      <p:sp>
        <p:nvSpPr>
          <p:cNvPr id="4" name="Holder 4"/>
          <p:cNvSpPr>
            <a:spLocks noGrp="1"/>
          </p:cNvSpPr>
          <p:nvPr>
            <p:ph type="ftr" sz="quarter" idx="5"/>
          </p:nvPr>
        </p:nvSpPr>
        <p:spPr>
          <a:xfrm>
            <a:off x="3316224" y="6803136"/>
            <a:ext cx="3121152" cy="36576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487680" y="6803136"/>
            <a:ext cx="2243328" cy="36576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11/14/2018</a:t>
            </a:fld>
            <a:endParaRPr lang="en-US"/>
          </a:p>
        </p:txBody>
      </p:sp>
      <p:sp>
        <p:nvSpPr>
          <p:cNvPr id="6" name="Holder 6"/>
          <p:cNvSpPr>
            <a:spLocks noGrp="1"/>
          </p:cNvSpPr>
          <p:nvPr>
            <p:ph type="sldNum" sz="quarter" idx="7"/>
          </p:nvPr>
        </p:nvSpPr>
        <p:spPr>
          <a:xfrm>
            <a:off x="7022592" y="6803136"/>
            <a:ext cx="2243328" cy="36576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5.xml"/><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slideLayout" Target="../slideLayouts/slideLayout5.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5.xml"/><Relationship Id="rId5" Type="http://schemas.openxmlformats.org/officeDocument/2006/relationships/image" Target="../media/image33.png"/><Relationship Id="rId4" Type="http://schemas.openxmlformats.org/officeDocument/2006/relationships/image" Target="../media/image32.png"/></Relationships>
</file>

<file path=ppt/slides/_rels/slide14.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4.png"/><Relationship Id="rId7" Type="http://schemas.openxmlformats.org/officeDocument/2006/relationships/image" Target="../media/image41.sv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svg"/><Relationship Id="rId4" Type="http://schemas.openxmlformats.org/officeDocument/2006/relationships/image" Target="../media/image38.png"/><Relationship Id="rId9" Type="http://schemas.openxmlformats.org/officeDocument/2006/relationships/image" Target="../media/image43.svg"/></Relationships>
</file>

<file path=ppt/slides/_rels/slide1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6.svg"/><Relationship Id="rId5" Type="http://schemas.openxmlformats.org/officeDocument/2006/relationships/image" Target="../media/image5.png"/><Relationship Id="rId10" Type="http://schemas.openxmlformats.org/officeDocument/2006/relationships/image" Target="../media/image10.svg"/><Relationship Id="rId4" Type="http://schemas.openxmlformats.org/officeDocument/2006/relationships/image" Target="../media/image4.png"/><Relationship Id="rId9" Type="http://schemas.openxmlformats.org/officeDocument/2006/relationships/image" Target="../media/image9.png"/></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5.xml"/><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9753600" cy="73152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28470" y="1278131"/>
            <a:ext cx="10972800" cy="6180572"/>
          </a:xfrm>
          <a:prstGeom prst="rect">
            <a:avLst/>
          </a:prstGeom>
          <a:blipFill>
            <a:blip r:embed="rId3" cstate="print"/>
            <a:stretch>
              <a:fillRect/>
            </a:stretch>
          </a:blipFill>
        </p:spPr>
        <p:txBody>
          <a:bodyPr wrap="square" lIns="0" tIns="0" rIns="0" bIns="0" rtlCol="0"/>
          <a:lstStyle/>
          <a:p>
            <a:endParaRPr dirty="0"/>
          </a:p>
        </p:txBody>
      </p:sp>
      <p:sp>
        <p:nvSpPr>
          <p:cNvPr id="4" name="object 4"/>
          <p:cNvSpPr txBox="1"/>
          <p:nvPr/>
        </p:nvSpPr>
        <p:spPr>
          <a:xfrm>
            <a:off x="577850" y="1623067"/>
            <a:ext cx="5518150" cy="889345"/>
          </a:xfrm>
          <a:prstGeom prst="rect">
            <a:avLst/>
          </a:prstGeom>
        </p:spPr>
        <p:txBody>
          <a:bodyPr vert="horz" wrap="square" lIns="0" tIns="14604" rIns="0" bIns="0" rtlCol="0">
            <a:spAutoFit/>
          </a:bodyPr>
          <a:lstStyle/>
          <a:p>
            <a:pPr marL="12700">
              <a:spcBef>
                <a:spcPts val="114"/>
              </a:spcBef>
            </a:pPr>
            <a:r>
              <a:rPr lang="en-US" sz="2800" i="1" spc="-15" dirty="0">
                <a:solidFill>
                  <a:srgbClr val="FFFFFF"/>
                </a:solidFill>
                <a:latin typeface="Arial"/>
                <a:cs typeface="Arial"/>
              </a:rPr>
              <a:t>Rutgers Data Science Bootcamp</a:t>
            </a:r>
            <a:endParaRPr lang="en-US" sz="2800" dirty="0">
              <a:latin typeface="Arial"/>
              <a:cs typeface="Arial"/>
            </a:endParaRPr>
          </a:p>
          <a:p>
            <a:pPr marL="12700">
              <a:lnSpc>
                <a:spcPct val="100000"/>
              </a:lnSpc>
              <a:spcBef>
                <a:spcPts val="114"/>
              </a:spcBef>
            </a:pPr>
            <a:endParaRPr sz="2800" dirty="0">
              <a:latin typeface="Lucida Sans"/>
              <a:cs typeface="Lucida Sans"/>
            </a:endParaRPr>
          </a:p>
        </p:txBody>
      </p:sp>
      <p:sp>
        <p:nvSpPr>
          <p:cNvPr id="5" name="object 5"/>
          <p:cNvSpPr txBox="1">
            <a:spLocks noGrp="1"/>
          </p:cNvSpPr>
          <p:nvPr>
            <p:ph type="body" idx="1"/>
          </p:nvPr>
        </p:nvSpPr>
        <p:spPr>
          <a:xfrm>
            <a:off x="577850" y="2043281"/>
            <a:ext cx="7575550" cy="3177858"/>
          </a:xfrm>
          <a:prstGeom prst="rect">
            <a:avLst/>
          </a:prstGeom>
        </p:spPr>
        <p:txBody>
          <a:bodyPr vert="horz" wrap="square" lIns="0" tIns="207645" rIns="0" bIns="0" rtlCol="0">
            <a:spAutoFit/>
          </a:bodyPr>
          <a:lstStyle/>
          <a:p>
            <a:pPr marL="12700" marR="5080">
              <a:lnSpc>
                <a:spcPts val="9150"/>
              </a:lnSpc>
              <a:spcBef>
                <a:spcPts val="1635"/>
              </a:spcBef>
            </a:pPr>
            <a:r>
              <a:rPr lang="en-US" sz="7200" spc="-225" dirty="0"/>
              <a:t>Cryptocurrency</a:t>
            </a:r>
          </a:p>
          <a:p>
            <a:pPr marL="12700" marR="5080">
              <a:lnSpc>
                <a:spcPts val="9150"/>
              </a:lnSpc>
              <a:spcBef>
                <a:spcPts val="1635"/>
              </a:spcBef>
            </a:pPr>
            <a:r>
              <a:rPr lang="en-US" sz="7200" spc="-225" dirty="0"/>
              <a:t>Project</a:t>
            </a:r>
            <a:endParaRPr lang="en-US" sz="7200" spc="170" dirty="0"/>
          </a:p>
          <a:p>
            <a:pPr marL="12700">
              <a:lnSpc>
                <a:spcPts val="3665"/>
              </a:lnSpc>
              <a:tabLst>
                <a:tab pos="1198880" algn="l"/>
              </a:tabLst>
            </a:pPr>
            <a:r>
              <a:rPr lang="en-US" sz="1600" spc="85" dirty="0">
                <a:solidFill>
                  <a:srgbClr val="FFFFFF"/>
                </a:solidFill>
                <a:latin typeface="Georgia"/>
                <a:cs typeface="Georgia"/>
              </a:rPr>
              <a:t>Sandra Regan/Matt </a:t>
            </a:r>
            <a:r>
              <a:rPr lang="en-US" sz="1600" spc="85" dirty="0" err="1">
                <a:solidFill>
                  <a:srgbClr val="FFFFFF"/>
                </a:solidFill>
                <a:latin typeface="Georgia"/>
                <a:cs typeface="Georgia"/>
              </a:rPr>
              <a:t>Beneventi</a:t>
            </a:r>
            <a:r>
              <a:rPr lang="en-US" sz="1600" spc="85" dirty="0">
                <a:solidFill>
                  <a:srgbClr val="FFFFFF"/>
                </a:solidFill>
                <a:latin typeface="Georgia"/>
                <a:cs typeface="Georgia"/>
              </a:rPr>
              <a:t>/Hua Wu/Carlos Hurtado/Emily Coffield</a:t>
            </a:r>
          </a:p>
        </p:txBody>
      </p:sp>
      <p:sp>
        <p:nvSpPr>
          <p:cNvPr id="6" name="object 6"/>
          <p:cNvSpPr txBox="1"/>
          <p:nvPr/>
        </p:nvSpPr>
        <p:spPr>
          <a:xfrm>
            <a:off x="587375" y="6485445"/>
            <a:ext cx="1785620" cy="228909"/>
          </a:xfrm>
          <a:prstGeom prst="rect">
            <a:avLst/>
          </a:prstGeom>
        </p:spPr>
        <p:txBody>
          <a:bodyPr vert="horz" wrap="square" lIns="0" tIns="13335" rIns="0" bIns="0" rtlCol="0">
            <a:spAutoFit/>
          </a:bodyPr>
          <a:lstStyle/>
          <a:p>
            <a:pPr marL="12700">
              <a:lnSpc>
                <a:spcPct val="100000"/>
              </a:lnSpc>
              <a:spcBef>
                <a:spcPts val="105"/>
              </a:spcBef>
            </a:pPr>
            <a:r>
              <a:rPr lang="en-US" sz="1400" spc="-65" dirty="0">
                <a:solidFill>
                  <a:srgbClr val="77CAC3"/>
                </a:solidFill>
                <a:latin typeface="Georgia"/>
                <a:cs typeface="Georgia"/>
              </a:rPr>
              <a:t>November 10</a:t>
            </a:r>
            <a:r>
              <a:rPr lang="en-US" sz="1400" spc="-65" baseline="30000" dirty="0">
                <a:solidFill>
                  <a:srgbClr val="77CAC3"/>
                </a:solidFill>
                <a:latin typeface="Georgia"/>
                <a:cs typeface="Georgia"/>
              </a:rPr>
              <a:t>th</a:t>
            </a:r>
            <a:r>
              <a:rPr lang="en-US" sz="1400" spc="-65" dirty="0">
                <a:solidFill>
                  <a:srgbClr val="77CAC3"/>
                </a:solidFill>
                <a:latin typeface="Georgia"/>
                <a:cs typeface="Georgia"/>
              </a:rPr>
              <a:t>, </a:t>
            </a:r>
            <a:r>
              <a:rPr lang="en-US" sz="1400" spc="-20" dirty="0">
                <a:solidFill>
                  <a:srgbClr val="77CAC3"/>
                </a:solidFill>
                <a:latin typeface="Georgia"/>
                <a:cs typeface="Georgia"/>
              </a:rPr>
              <a:t>2</a:t>
            </a:r>
            <a:r>
              <a:rPr lang="en-US" sz="1400" spc="-120" dirty="0">
                <a:solidFill>
                  <a:srgbClr val="77CAC3"/>
                </a:solidFill>
                <a:latin typeface="Georgia"/>
                <a:cs typeface="Georgia"/>
              </a:rPr>
              <a:t> </a:t>
            </a:r>
            <a:r>
              <a:rPr lang="en-US" sz="1400" spc="5" dirty="0">
                <a:solidFill>
                  <a:srgbClr val="77CAC3"/>
                </a:solidFill>
                <a:latin typeface="Georgia"/>
                <a:cs typeface="Georgia"/>
              </a:rPr>
              <a:t>0</a:t>
            </a:r>
            <a:r>
              <a:rPr lang="en-US" sz="1400" spc="-120" dirty="0">
                <a:solidFill>
                  <a:srgbClr val="77CAC3"/>
                </a:solidFill>
                <a:latin typeface="Georgia"/>
                <a:cs typeface="Georgia"/>
              </a:rPr>
              <a:t> </a:t>
            </a:r>
            <a:r>
              <a:rPr lang="en-US" sz="1400" spc="30" dirty="0">
                <a:solidFill>
                  <a:srgbClr val="77CAC3"/>
                </a:solidFill>
                <a:latin typeface="Georgia"/>
                <a:cs typeface="Georgia"/>
              </a:rPr>
              <a:t>1</a:t>
            </a:r>
            <a:r>
              <a:rPr lang="en-US" sz="1400" spc="-114" dirty="0">
                <a:solidFill>
                  <a:srgbClr val="77CAC3"/>
                </a:solidFill>
                <a:latin typeface="Georgia"/>
                <a:cs typeface="Georgia"/>
              </a:rPr>
              <a:t> </a:t>
            </a:r>
            <a:r>
              <a:rPr lang="en-US" sz="1400" spc="-45" dirty="0">
                <a:solidFill>
                  <a:srgbClr val="77CAC3"/>
                </a:solidFill>
                <a:latin typeface="Georgia"/>
                <a:cs typeface="Georgia"/>
              </a:rPr>
              <a:t>8</a:t>
            </a:r>
            <a:endParaRPr lang="en-US" sz="1400" dirty="0">
              <a:latin typeface="Georgia"/>
              <a:cs typeface="Georgia"/>
            </a:endParaRPr>
          </a:p>
        </p:txBody>
      </p:sp>
      <p:sp>
        <p:nvSpPr>
          <p:cNvPr id="8" name="object 8"/>
          <p:cNvSpPr/>
          <p:nvPr/>
        </p:nvSpPr>
        <p:spPr>
          <a:xfrm>
            <a:off x="0" y="295275"/>
            <a:ext cx="9753600" cy="95250"/>
          </a:xfrm>
          <a:custGeom>
            <a:avLst/>
            <a:gdLst/>
            <a:ahLst/>
            <a:cxnLst/>
            <a:rect l="l" t="t" r="r" b="b"/>
            <a:pathLst>
              <a:path w="9753600" h="95250">
                <a:moveTo>
                  <a:pt x="0" y="0"/>
                </a:moveTo>
                <a:lnTo>
                  <a:pt x="9753600" y="0"/>
                </a:lnTo>
                <a:lnTo>
                  <a:pt x="9753600" y="95249"/>
                </a:lnTo>
                <a:lnTo>
                  <a:pt x="0" y="95249"/>
                </a:lnTo>
                <a:lnTo>
                  <a:pt x="0" y="0"/>
                </a:lnTo>
                <a:close/>
              </a:path>
            </a:pathLst>
          </a:custGeom>
          <a:solidFill>
            <a:srgbClr val="FFFFFF"/>
          </a:solidFill>
        </p:spPr>
        <p:txBody>
          <a:bodyPr wrap="square" lIns="0" tIns="0" rIns="0" bIns="0" rtlCol="0"/>
          <a:lstStyle/>
          <a:p>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9753600" cy="7315200"/>
          </a:xfrm>
          <a:custGeom>
            <a:avLst/>
            <a:gdLst/>
            <a:ahLst/>
            <a:cxnLst/>
            <a:rect l="l" t="t" r="r" b="b"/>
            <a:pathLst>
              <a:path w="9753600" h="7315200">
                <a:moveTo>
                  <a:pt x="0" y="0"/>
                </a:moveTo>
                <a:lnTo>
                  <a:pt x="9753600" y="0"/>
                </a:lnTo>
                <a:lnTo>
                  <a:pt x="9753600" y="7315200"/>
                </a:lnTo>
                <a:lnTo>
                  <a:pt x="0" y="7315200"/>
                </a:lnTo>
                <a:lnTo>
                  <a:pt x="0" y="0"/>
                </a:lnTo>
                <a:close/>
              </a:path>
            </a:pathLst>
          </a:custGeom>
          <a:solidFill>
            <a:srgbClr val="5D6A7A"/>
          </a:solidFill>
        </p:spPr>
        <p:txBody>
          <a:bodyPr wrap="square" lIns="0" tIns="0" rIns="0" bIns="0" rtlCol="0"/>
          <a:lstStyle/>
          <a:p>
            <a:endParaRPr dirty="0"/>
          </a:p>
        </p:txBody>
      </p:sp>
      <p:sp>
        <p:nvSpPr>
          <p:cNvPr id="5" name="object 3">
            <a:extLst>
              <a:ext uri="{FF2B5EF4-FFF2-40B4-BE49-F238E27FC236}">
                <a16:creationId xmlns:a16="http://schemas.microsoft.com/office/drawing/2014/main" id="{B48A7B80-B192-40DD-9708-5D00CD6AB58D}"/>
              </a:ext>
            </a:extLst>
          </p:cNvPr>
          <p:cNvSpPr txBox="1">
            <a:spLocks/>
          </p:cNvSpPr>
          <p:nvPr/>
        </p:nvSpPr>
        <p:spPr>
          <a:xfrm>
            <a:off x="457200" y="304800"/>
            <a:ext cx="8229600" cy="567463"/>
          </a:xfrm>
          <a:prstGeom prst="rect">
            <a:avLst/>
          </a:prstGeom>
        </p:spPr>
        <p:txBody>
          <a:bodyPr vert="horz" wrap="square" lIns="0" tIns="13335" rIns="0" bIns="0" rtlCol="0">
            <a:spAutoFit/>
          </a:bodyPr>
          <a:lstStyle>
            <a:lvl1pPr>
              <a:defRPr sz="7950" b="0" i="0">
                <a:solidFill>
                  <a:srgbClr val="5D6A7A"/>
                </a:solidFill>
                <a:latin typeface="Arial Black"/>
                <a:ea typeface="+mj-ea"/>
                <a:cs typeface="Arial Black"/>
              </a:defRPr>
            </a:lvl1pPr>
          </a:lstStyle>
          <a:p>
            <a:pPr marL="12700">
              <a:spcBef>
                <a:spcPts val="105"/>
              </a:spcBef>
            </a:pPr>
            <a:r>
              <a:rPr lang="en-US" sz="3600" dirty="0">
                <a:solidFill>
                  <a:schemeClr val="bg1"/>
                </a:solidFill>
              </a:rPr>
              <a:t>Correlation - Price &amp; Mentions</a:t>
            </a:r>
            <a:endParaRPr lang="en-US" sz="1000" kern="0" spc="170" dirty="0">
              <a:solidFill>
                <a:schemeClr val="bg1"/>
              </a:solidFill>
            </a:endParaRPr>
          </a:p>
        </p:txBody>
      </p:sp>
      <p:sp>
        <p:nvSpPr>
          <p:cNvPr id="12" name="TextBox 11">
            <a:extLst>
              <a:ext uri="{FF2B5EF4-FFF2-40B4-BE49-F238E27FC236}">
                <a16:creationId xmlns:a16="http://schemas.microsoft.com/office/drawing/2014/main" id="{F3B6A8BE-D87E-481A-8648-5ACC1BFC440A}"/>
              </a:ext>
            </a:extLst>
          </p:cNvPr>
          <p:cNvSpPr txBox="1"/>
          <p:nvPr/>
        </p:nvSpPr>
        <p:spPr>
          <a:xfrm>
            <a:off x="1676400" y="917385"/>
            <a:ext cx="6248400" cy="338554"/>
          </a:xfrm>
          <a:prstGeom prst="rect">
            <a:avLst/>
          </a:prstGeom>
          <a:noFill/>
        </p:spPr>
        <p:txBody>
          <a:bodyPr wrap="square" rtlCol="0">
            <a:spAutoFit/>
          </a:bodyPr>
          <a:lstStyle/>
          <a:p>
            <a:pPr algn="ctr"/>
            <a:r>
              <a:rPr lang="en-US" sz="1600" b="1" dirty="0">
                <a:solidFill>
                  <a:schemeClr val="bg1"/>
                </a:solidFill>
                <a:latin typeface="Arial" panose="020B0604020202020204" pitchFamily="34" charset="0"/>
                <a:cs typeface="Arial" panose="020B0604020202020204" pitchFamily="34" charset="0"/>
              </a:rPr>
              <a:t>Ripple closing prices &amp; daily news count</a:t>
            </a:r>
            <a:endParaRPr lang="en-US" sz="1600" b="1" dirty="0"/>
          </a:p>
        </p:txBody>
      </p:sp>
      <p:sp>
        <p:nvSpPr>
          <p:cNvPr id="19" name="object 7">
            <a:extLst>
              <a:ext uri="{FF2B5EF4-FFF2-40B4-BE49-F238E27FC236}">
                <a16:creationId xmlns:a16="http://schemas.microsoft.com/office/drawing/2014/main" id="{19242D32-50CA-4A2B-AE4A-12286B8EE68D}"/>
              </a:ext>
            </a:extLst>
          </p:cNvPr>
          <p:cNvSpPr/>
          <p:nvPr/>
        </p:nvSpPr>
        <p:spPr>
          <a:xfrm>
            <a:off x="8191920" y="550954"/>
            <a:ext cx="1645920" cy="95250"/>
          </a:xfrm>
          <a:custGeom>
            <a:avLst/>
            <a:gdLst/>
            <a:ahLst/>
            <a:cxnLst/>
            <a:rect l="l" t="t" r="r" b="b"/>
            <a:pathLst>
              <a:path w="4598034" h="95250">
                <a:moveTo>
                  <a:pt x="4597888" y="95249"/>
                </a:moveTo>
                <a:lnTo>
                  <a:pt x="0" y="95249"/>
                </a:lnTo>
                <a:lnTo>
                  <a:pt x="0" y="0"/>
                </a:lnTo>
                <a:lnTo>
                  <a:pt x="4597888" y="0"/>
                </a:lnTo>
                <a:lnTo>
                  <a:pt x="4597888" y="95249"/>
                </a:lnTo>
                <a:close/>
              </a:path>
            </a:pathLst>
          </a:custGeom>
          <a:solidFill>
            <a:srgbClr val="77CAC3"/>
          </a:solidFill>
        </p:spPr>
        <p:txBody>
          <a:bodyPr wrap="square" lIns="0" tIns="0" rIns="0" bIns="0" rtlCol="0"/>
          <a:lstStyle/>
          <a:p>
            <a:endParaRPr/>
          </a:p>
        </p:txBody>
      </p:sp>
      <p:sp>
        <p:nvSpPr>
          <p:cNvPr id="22" name="object 7">
            <a:extLst>
              <a:ext uri="{FF2B5EF4-FFF2-40B4-BE49-F238E27FC236}">
                <a16:creationId xmlns:a16="http://schemas.microsoft.com/office/drawing/2014/main" id="{A37CA605-487C-455A-A316-062A9FAF748B}"/>
              </a:ext>
            </a:extLst>
          </p:cNvPr>
          <p:cNvSpPr/>
          <p:nvPr/>
        </p:nvSpPr>
        <p:spPr>
          <a:xfrm>
            <a:off x="0" y="6998677"/>
            <a:ext cx="9753600" cy="95250"/>
          </a:xfrm>
          <a:custGeom>
            <a:avLst/>
            <a:gdLst/>
            <a:ahLst/>
            <a:cxnLst/>
            <a:rect l="l" t="t" r="r" b="b"/>
            <a:pathLst>
              <a:path w="9753600" h="95250">
                <a:moveTo>
                  <a:pt x="0" y="0"/>
                </a:moveTo>
                <a:lnTo>
                  <a:pt x="9753599" y="0"/>
                </a:lnTo>
                <a:lnTo>
                  <a:pt x="9753599" y="95249"/>
                </a:lnTo>
                <a:lnTo>
                  <a:pt x="0" y="95249"/>
                </a:lnTo>
                <a:lnTo>
                  <a:pt x="0" y="0"/>
                </a:lnTo>
                <a:close/>
              </a:path>
            </a:pathLst>
          </a:custGeom>
          <a:solidFill>
            <a:schemeClr val="bg1"/>
          </a:solidFill>
        </p:spPr>
        <p:txBody>
          <a:bodyPr wrap="square" lIns="0" tIns="0" rIns="0" bIns="0" rtlCol="0"/>
          <a:lstStyle/>
          <a:p>
            <a:endParaRPr/>
          </a:p>
        </p:txBody>
      </p:sp>
      <p:pic>
        <p:nvPicPr>
          <p:cNvPr id="3" name="Picture 2"/>
          <p:cNvPicPr>
            <a:picLocks noChangeAspect="1"/>
          </p:cNvPicPr>
          <p:nvPr/>
        </p:nvPicPr>
        <p:blipFill>
          <a:blip r:embed="rId3"/>
          <a:stretch>
            <a:fillRect/>
          </a:stretch>
        </p:blipFill>
        <p:spPr>
          <a:xfrm>
            <a:off x="3581400" y="5562600"/>
            <a:ext cx="2468545" cy="1327586"/>
          </a:xfrm>
          <a:prstGeom prst="rect">
            <a:avLst/>
          </a:prstGeom>
          <a:ln w="28575">
            <a:solidFill>
              <a:schemeClr val="tx1"/>
            </a:solidFill>
          </a:ln>
        </p:spPr>
      </p:pic>
      <p:pic>
        <p:nvPicPr>
          <p:cNvPr id="6" name="Picture 5"/>
          <p:cNvPicPr>
            <a:picLocks noChangeAspect="1"/>
          </p:cNvPicPr>
          <p:nvPr/>
        </p:nvPicPr>
        <p:blipFill>
          <a:blip r:embed="rId4"/>
          <a:stretch>
            <a:fillRect/>
          </a:stretch>
        </p:blipFill>
        <p:spPr>
          <a:xfrm>
            <a:off x="1787767" y="1315310"/>
            <a:ext cx="6096000" cy="4124366"/>
          </a:xfrm>
          <a:prstGeom prst="rect">
            <a:avLst/>
          </a:prstGeom>
          <a:ln w="28575">
            <a:solidFill>
              <a:schemeClr val="tx1"/>
            </a:solidFill>
          </a:ln>
        </p:spPr>
      </p:pic>
    </p:spTree>
    <p:extLst>
      <p:ext uri="{BB962C8B-B14F-4D97-AF65-F5344CB8AC3E}">
        <p14:creationId xmlns:p14="http://schemas.microsoft.com/office/powerpoint/2010/main" val="8862067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9753600" cy="7315200"/>
          </a:xfrm>
          <a:custGeom>
            <a:avLst/>
            <a:gdLst/>
            <a:ahLst/>
            <a:cxnLst/>
            <a:rect l="l" t="t" r="r" b="b"/>
            <a:pathLst>
              <a:path w="9753600" h="7315200">
                <a:moveTo>
                  <a:pt x="0" y="0"/>
                </a:moveTo>
                <a:lnTo>
                  <a:pt x="9753600" y="0"/>
                </a:lnTo>
                <a:lnTo>
                  <a:pt x="9753600" y="7315200"/>
                </a:lnTo>
                <a:lnTo>
                  <a:pt x="0" y="7315200"/>
                </a:lnTo>
                <a:lnTo>
                  <a:pt x="0" y="0"/>
                </a:lnTo>
                <a:close/>
              </a:path>
            </a:pathLst>
          </a:custGeom>
          <a:solidFill>
            <a:srgbClr val="5D6A7A"/>
          </a:solidFill>
        </p:spPr>
        <p:txBody>
          <a:bodyPr wrap="square" lIns="0" tIns="0" rIns="0" bIns="0" rtlCol="0"/>
          <a:lstStyle/>
          <a:p>
            <a:endParaRPr dirty="0"/>
          </a:p>
        </p:txBody>
      </p:sp>
      <p:sp>
        <p:nvSpPr>
          <p:cNvPr id="5" name="object 3">
            <a:extLst>
              <a:ext uri="{FF2B5EF4-FFF2-40B4-BE49-F238E27FC236}">
                <a16:creationId xmlns:a16="http://schemas.microsoft.com/office/drawing/2014/main" id="{B48A7B80-B192-40DD-9708-5D00CD6AB58D}"/>
              </a:ext>
            </a:extLst>
          </p:cNvPr>
          <p:cNvSpPr txBox="1">
            <a:spLocks/>
          </p:cNvSpPr>
          <p:nvPr/>
        </p:nvSpPr>
        <p:spPr>
          <a:xfrm>
            <a:off x="457200" y="304800"/>
            <a:ext cx="8229600" cy="567463"/>
          </a:xfrm>
          <a:prstGeom prst="rect">
            <a:avLst/>
          </a:prstGeom>
        </p:spPr>
        <p:txBody>
          <a:bodyPr vert="horz" wrap="square" lIns="0" tIns="13335" rIns="0" bIns="0" rtlCol="0">
            <a:spAutoFit/>
          </a:bodyPr>
          <a:lstStyle>
            <a:lvl1pPr>
              <a:defRPr sz="7950" b="0" i="0">
                <a:solidFill>
                  <a:srgbClr val="5D6A7A"/>
                </a:solidFill>
                <a:latin typeface="Arial Black"/>
                <a:ea typeface="+mj-ea"/>
                <a:cs typeface="Arial Black"/>
              </a:defRPr>
            </a:lvl1pPr>
          </a:lstStyle>
          <a:p>
            <a:pPr marL="12700">
              <a:spcBef>
                <a:spcPts val="105"/>
              </a:spcBef>
            </a:pPr>
            <a:r>
              <a:rPr lang="en-US" sz="3600" dirty="0">
                <a:solidFill>
                  <a:schemeClr val="bg1"/>
                </a:solidFill>
              </a:rPr>
              <a:t>Correlation - Price &amp; Mentions</a:t>
            </a:r>
            <a:endParaRPr lang="en-US" sz="1000" kern="0" spc="170" dirty="0">
              <a:solidFill>
                <a:schemeClr val="bg1"/>
              </a:solidFill>
            </a:endParaRPr>
          </a:p>
        </p:txBody>
      </p:sp>
      <p:sp>
        <p:nvSpPr>
          <p:cNvPr id="12" name="TextBox 11">
            <a:extLst>
              <a:ext uri="{FF2B5EF4-FFF2-40B4-BE49-F238E27FC236}">
                <a16:creationId xmlns:a16="http://schemas.microsoft.com/office/drawing/2014/main" id="{F3B6A8BE-D87E-481A-8648-5ACC1BFC440A}"/>
              </a:ext>
            </a:extLst>
          </p:cNvPr>
          <p:cNvSpPr txBox="1"/>
          <p:nvPr/>
        </p:nvSpPr>
        <p:spPr>
          <a:xfrm>
            <a:off x="2819400" y="932457"/>
            <a:ext cx="4288035" cy="338554"/>
          </a:xfrm>
          <a:prstGeom prst="rect">
            <a:avLst/>
          </a:prstGeom>
          <a:noFill/>
        </p:spPr>
        <p:txBody>
          <a:bodyPr wrap="square" rtlCol="0">
            <a:spAutoFit/>
          </a:bodyPr>
          <a:lstStyle/>
          <a:p>
            <a:pPr algn="ctr"/>
            <a:r>
              <a:rPr lang="en-US" sz="1600" b="1" dirty="0">
                <a:solidFill>
                  <a:schemeClr val="bg1"/>
                </a:solidFill>
                <a:latin typeface="Arial" panose="020B0604020202020204" pitchFamily="34" charset="0"/>
                <a:cs typeface="Arial" panose="020B0604020202020204" pitchFamily="34" charset="0"/>
              </a:rPr>
              <a:t>BCH closing prices &amp; daily news count</a:t>
            </a:r>
            <a:endParaRPr lang="en-US" sz="1600" b="1" dirty="0"/>
          </a:p>
        </p:txBody>
      </p:sp>
      <p:sp>
        <p:nvSpPr>
          <p:cNvPr id="19" name="object 7">
            <a:extLst>
              <a:ext uri="{FF2B5EF4-FFF2-40B4-BE49-F238E27FC236}">
                <a16:creationId xmlns:a16="http://schemas.microsoft.com/office/drawing/2014/main" id="{19242D32-50CA-4A2B-AE4A-12286B8EE68D}"/>
              </a:ext>
            </a:extLst>
          </p:cNvPr>
          <p:cNvSpPr/>
          <p:nvPr/>
        </p:nvSpPr>
        <p:spPr>
          <a:xfrm>
            <a:off x="8191920" y="550954"/>
            <a:ext cx="1645920" cy="95250"/>
          </a:xfrm>
          <a:custGeom>
            <a:avLst/>
            <a:gdLst/>
            <a:ahLst/>
            <a:cxnLst/>
            <a:rect l="l" t="t" r="r" b="b"/>
            <a:pathLst>
              <a:path w="4598034" h="95250">
                <a:moveTo>
                  <a:pt x="4597888" y="95249"/>
                </a:moveTo>
                <a:lnTo>
                  <a:pt x="0" y="95249"/>
                </a:lnTo>
                <a:lnTo>
                  <a:pt x="0" y="0"/>
                </a:lnTo>
                <a:lnTo>
                  <a:pt x="4597888" y="0"/>
                </a:lnTo>
                <a:lnTo>
                  <a:pt x="4597888" y="95249"/>
                </a:lnTo>
                <a:close/>
              </a:path>
            </a:pathLst>
          </a:custGeom>
          <a:solidFill>
            <a:srgbClr val="77CAC3"/>
          </a:solidFill>
        </p:spPr>
        <p:txBody>
          <a:bodyPr wrap="square" lIns="0" tIns="0" rIns="0" bIns="0" rtlCol="0"/>
          <a:lstStyle/>
          <a:p>
            <a:endParaRPr/>
          </a:p>
        </p:txBody>
      </p:sp>
      <p:sp>
        <p:nvSpPr>
          <p:cNvPr id="22" name="object 7">
            <a:extLst>
              <a:ext uri="{FF2B5EF4-FFF2-40B4-BE49-F238E27FC236}">
                <a16:creationId xmlns:a16="http://schemas.microsoft.com/office/drawing/2014/main" id="{A37CA605-487C-455A-A316-062A9FAF748B}"/>
              </a:ext>
            </a:extLst>
          </p:cNvPr>
          <p:cNvSpPr/>
          <p:nvPr/>
        </p:nvSpPr>
        <p:spPr>
          <a:xfrm>
            <a:off x="0" y="6998677"/>
            <a:ext cx="9753600" cy="95250"/>
          </a:xfrm>
          <a:custGeom>
            <a:avLst/>
            <a:gdLst/>
            <a:ahLst/>
            <a:cxnLst/>
            <a:rect l="l" t="t" r="r" b="b"/>
            <a:pathLst>
              <a:path w="9753600" h="95250">
                <a:moveTo>
                  <a:pt x="0" y="0"/>
                </a:moveTo>
                <a:lnTo>
                  <a:pt x="9753599" y="0"/>
                </a:lnTo>
                <a:lnTo>
                  <a:pt x="9753599" y="95249"/>
                </a:lnTo>
                <a:lnTo>
                  <a:pt x="0" y="95249"/>
                </a:lnTo>
                <a:lnTo>
                  <a:pt x="0" y="0"/>
                </a:lnTo>
                <a:close/>
              </a:path>
            </a:pathLst>
          </a:custGeom>
          <a:solidFill>
            <a:schemeClr val="bg1"/>
          </a:solidFill>
        </p:spPr>
        <p:txBody>
          <a:bodyPr wrap="square" lIns="0" tIns="0" rIns="0" bIns="0" rtlCol="0"/>
          <a:lstStyle/>
          <a:p>
            <a:endParaRPr/>
          </a:p>
        </p:txBody>
      </p:sp>
      <p:sp>
        <p:nvSpPr>
          <p:cNvPr id="3" name="AutoShape 2" descr="http://localhost:8890/files/Desktop/CryptoDataScientist/BCH.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 name="Picture 6"/>
          <p:cNvPicPr>
            <a:picLocks noChangeAspect="1"/>
          </p:cNvPicPr>
          <p:nvPr/>
        </p:nvPicPr>
        <p:blipFill>
          <a:blip r:embed="rId3"/>
          <a:stretch>
            <a:fillRect/>
          </a:stretch>
        </p:blipFill>
        <p:spPr>
          <a:xfrm>
            <a:off x="1661035" y="1397349"/>
            <a:ext cx="6411189" cy="4018992"/>
          </a:xfrm>
          <a:prstGeom prst="rect">
            <a:avLst/>
          </a:prstGeom>
          <a:ln w="28575">
            <a:solidFill>
              <a:schemeClr val="tx1"/>
            </a:solidFill>
          </a:ln>
        </p:spPr>
      </p:pic>
      <p:pic>
        <p:nvPicPr>
          <p:cNvPr id="8" name="Picture 7"/>
          <p:cNvPicPr>
            <a:picLocks noChangeAspect="1"/>
          </p:cNvPicPr>
          <p:nvPr/>
        </p:nvPicPr>
        <p:blipFill>
          <a:blip r:embed="rId4"/>
          <a:stretch>
            <a:fillRect/>
          </a:stretch>
        </p:blipFill>
        <p:spPr>
          <a:xfrm>
            <a:off x="3683463" y="5560804"/>
            <a:ext cx="2559908" cy="1321578"/>
          </a:xfrm>
          <a:prstGeom prst="rect">
            <a:avLst/>
          </a:prstGeom>
          <a:ln w="28575">
            <a:solidFill>
              <a:schemeClr val="tx1"/>
            </a:solidFill>
          </a:ln>
        </p:spPr>
      </p:pic>
    </p:spTree>
    <p:extLst>
      <p:ext uri="{BB962C8B-B14F-4D97-AF65-F5344CB8AC3E}">
        <p14:creationId xmlns:p14="http://schemas.microsoft.com/office/powerpoint/2010/main" val="4032140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9753600" cy="7315200"/>
          </a:xfrm>
          <a:custGeom>
            <a:avLst/>
            <a:gdLst/>
            <a:ahLst/>
            <a:cxnLst/>
            <a:rect l="l" t="t" r="r" b="b"/>
            <a:pathLst>
              <a:path w="9753600" h="7315200">
                <a:moveTo>
                  <a:pt x="0" y="0"/>
                </a:moveTo>
                <a:lnTo>
                  <a:pt x="9753600" y="0"/>
                </a:lnTo>
                <a:lnTo>
                  <a:pt x="9753600" y="7315200"/>
                </a:lnTo>
                <a:lnTo>
                  <a:pt x="0" y="7315200"/>
                </a:lnTo>
                <a:lnTo>
                  <a:pt x="0" y="0"/>
                </a:lnTo>
                <a:close/>
              </a:path>
            </a:pathLst>
          </a:custGeom>
          <a:solidFill>
            <a:srgbClr val="5D6A7A"/>
          </a:solidFill>
        </p:spPr>
        <p:txBody>
          <a:bodyPr wrap="square" lIns="0" tIns="0" rIns="0" bIns="0" rtlCol="0"/>
          <a:lstStyle/>
          <a:p>
            <a:endParaRPr dirty="0"/>
          </a:p>
        </p:txBody>
      </p:sp>
      <p:sp>
        <p:nvSpPr>
          <p:cNvPr id="5" name="object 3">
            <a:extLst>
              <a:ext uri="{FF2B5EF4-FFF2-40B4-BE49-F238E27FC236}">
                <a16:creationId xmlns:a16="http://schemas.microsoft.com/office/drawing/2014/main" id="{B48A7B80-B192-40DD-9708-5D00CD6AB58D}"/>
              </a:ext>
            </a:extLst>
          </p:cNvPr>
          <p:cNvSpPr txBox="1">
            <a:spLocks/>
          </p:cNvSpPr>
          <p:nvPr/>
        </p:nvSpPr>
        <p:spPr>
          <a:xfrm>
            <a:off x="457200" y="304800"/>
            <a:ext cx="9144000" cy="567463"/>
          </a:xfrm>
          <a:prstGeom prst="rect">
            <a:avLst/>
          </a:prstGeom>
        </p:spPr>
        <p:txBody>
          <a:bodyPr vert="horz" wrap="square" lIns="0" tIns="13335" rIns="0" bIns="0" rtlCol="0">
            <a:spAutoFit/>
          </a:bodyPr>
          <a:lstStyle>
            <a:lvl1pPr>
              <a:defRPr sz="7950" b="0" i="0">
                <a:solidFill>
                  <a:srgbClr val="5D6A7A"/>
                </a:solidFill>
                <a:latin typeface="Arial Black"/>
                <a:ea typeface="+mj-ea"/>
                <a:cs typeface="Arial Black"/>
              </a:defRPr>
            </a:lvl1pPr>
          </a:lstStyle>
          <a:p>
            <a:pPr marL="12700">
              <a:spcBef>
                <a:spcPts val="105"/>
              </a:spcBef>
            </a:pPr>
            <a:r>
              <a:rPr lang="en-US" sz="3600" dirty="0">
                <a:solidFill>
                  <a:schemeClr val="bg1"/>
                </a:solidFill>
              </a:rPr>
              <a:t>Regression Analysis</a:t>
            </a:r>
            <a:endParaRPr lang="en-US" sz="1000" kern="0" spc="170" dirty="0">
              <a:solidFill>
                <a:schemeClr val="bg1"/>
              </a:solidFill>
            </a:endParaRPr>
          </a:p>
        </p:txBody>
      </p:sp>
      <p:pic>
        <p:nvPicPr>
          <p:cNvPr id="16" name="Picture 15">
            <a:extLst>
              <a:ext uri="{FF2B5EF4-FFF2-40B4-BE49-F238E27FC236}">
                <a16:creationId xmlns:a16="http://schemas.microsoft.com/office/drawing/2014/main" id="{458CA77B-21A0-4778-96DE-50DA9F4BF1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1106192"/>
            <a:ext cx="3657599" cy="2438399"/>
          </a:xfrm>
          <a:prstGeom prst="rect">
            <a:avLst/>
          </a:prstGeom>
          <a:ln w="28575">
            <a:solidFill>
              <a:schemeClr val="tx1"/>
            </a:solidFill>
          </a:ln>
        </p:spPr>
      </p:pic>
      <p:sp>
        <p:nvSpPr>
          <p:cNvPr id="11" name="object 4">
            <a:extLst>
              <a:ext uri="{FF2B5EF4-FFF2-40B4-BE49-F238E27FC236}">
                <a16:creationId xmlns:a16="http://schemas.microsoft.com/office/drawing/2014/main" id="{1565CE5E-5B41-40E8-9804-E5DCE1EF1F3B}"/>
              </a:ext>
            </a:extLst>
          </p:cNvPr>
          <p:cNvSpPr txBox="1"/>
          <p:nvPr/>
        </p:nvSpPr>
        <p:spPr>
          <a:xfrm>
            <a:off x="1533417" y="1072690"/>
            <a:ext cx="1447800" cy="339324"/>
          </a:xfrm>
          <a:prstGeom prst="rect">
            <a:avLst/>
          </a:prstGeom>
        </p:spPr>
        <p:txBody>
          <a:bodyPr vert="horz" wrap="square" lIns="0" tIns="12065" rIns="0" bIns="0" rtlCol="0">
            <a:spAutoFit/>
          </a:bodyPr>
          <a:lstStyle/>
          <a:p>
            <a:pPr marL="81915" marR="5080" indent="-69850" algn="ctr">
              <a:lnSpc>
                <a:spcPct val="115599"/>
              </a:lnSpc>
              <a:spcBef>
                <a:spcPts val="95"/>
              </a:spcBef>
            </a:pPr>
            <a:r>
              <a:rPr lang="en-US" sz="2000" spc="25" dirty="0">
                <a:latin typeface="Georgia"/>
                <a:cs typeface="Georgia"/>
              </a:rPr>
              <a:t>EOS</a:t>
            </a:r>
            <a:endParaRPr sz="2000" dirty="0">
              <a:latin typeface="Georgia"/>
              <a:cs typeface="Georgia"/>
            </a:endParaRPr>
          </a:p>
        </p:txBody>
      </p:sp>
      <p:pic>
        <p:nvPicPr>
          <p:cNvPr id="18" name="Picture 17">
            <a:extLst>
              <a:ext uri="{FF2B5EF4-FFF2-40B4-BE49-F238E27FC236}">
                <a16:creationId xmlns:a16="http://schemas.microsoft.com/office/drawing/2014/main" id="{41AF7E54-4447-4B54-89EC-4B463AABF6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7528" y="4083006"/>
            <a:ext cx="3657599" cy="2438399"/>
          </a:xfrm>
          <a:prstGeom prst="rect">
            <a:avLst/>
          </a:prstGeom>
          <a:ln w="28575">
            <a:solidFill>
              <a:schemeClr val="tx1"/>
            </a:solidFill>
          </a:ln>
        </p:spPr>
      </p:pic>
      <p:sp>
        <p:nvSpPr>
          <p:cNvPr id="8" name="object 4">
            <a:extLst>
              <a:ext uri="{FF2B5EF4-FFF2-40B4-BE49-F238E27FC236}">
                <a16:creationId xmlns:a16="http://schemas.microsoft.com/office/drawing/2014/main" id="{593D14A0-7331-400C-9AFA-0F8DDDA9CCE6}"/>
              </a:ext>
            </a:extLst>
          </p:cNvPr>
          <p:cNvSpPr txBox="1"/>
          <p:nvPr/>
        </p:nvSpPr>
        <p:spPr>
          <a:xfrm>
            <a:off x="1522745" y="4027174"/>
            <a:ext cx="1447800" cy="339324"/>
          </a:xfrm>
          <a:prstGeom prst="rect">
            <a:avLst/>
          </a:prstGeom>
        </p:spPr>
        <p:txBody>
          <a:bodyPr vert="horz" wrap="square" lIns="0" tIns="12065" rIns="0" bIns="0" rtlCol="0">
            <a:spAutoFit/>
          </a:bodyPr>
          <a:lstStyle/>
          <a:p>
            <a:pPr marL="81915" marR="5080" indent="-69850" algn="ctr">
              <a:lnSpc>
                <a:spcPct val="115599"/>
              </a:lnSpc>
              <a:spcBef>
                <a:spcPts val="95"/>
              </a:spcBef>
            </a:pPr>
            <a:r>
              <a:rPr lang="en-US" sz="2000" spc="25" dirty="0">
                <a:latin typeface="Georgia"/>
                <a:cs typeface="Georgia"/>
              </a:rPr>
              <a:t>Etherum</a:t>
            </a:r>
            <a:endParaRPr sz="2000" dirty="0">
              <a:latin typeface="Georgia"/>
              <a:cs typeface="Georgia"/>
            </a:endParaRPr>
          </a:p>
        </p:txBody>
      </p:sp>
      <p:pic>
        <p:nvPicPr>
          <p:cNvPr id="20" name="Picture 19">
            <a:extLst>
              <a:ext uri="{FF2B5EF4-FFF2-40B4-BE49-F238E27FC236}">
                <a16:creationId xmlns:a16="http://schemas.microsoft.com/office/drawing/2014/main" id="{BBBD93B7-4614-455F-AECC-40DD3511A26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05671" y="4095706"/>
            <a:ext cx="3666585" cy="2444390"/>
          </a:xfrm>
          <a:prstGeom prst="rect">
            <a:avLst/>
          </a:prstGeom>
          <a:ln w="28575">
            <a:solidFill>
              <a:schemeClr val="tx1"/>
            </a:solidFill>
          </a:ln>
        </p:spPr>
      </p:pic>
      <p:sp>
        <p:nvSpPr>
          <p:cNvPr id="9" name="object 4">
            <a:extLst>
              <a:ext uri="{FF2B5EF4-FFF2-40B4-BE49-F238E27FC236}">
                <a16:creationId xmlns:a16="http://schemas.microsoft.com/office/drawing/2014/main" id="{03E63C87-750F-4028-80D7-08E8D761CDA0}"/>
              </a:ext>
            </a:extLst>
          </p:cNvPr>
          <p:cNvSpPr txBox="1"/>
          <p:nvPr/>
        </p:nvSpPr>
        <p:spPr>
          <a:xfrm>
            <a:off x="6345000" y="4051248"/>
            <a:ext cx="1447800" cy="339324"/>
          </a:xfrm>
          <a:prstGeom prst="rect">
            <a:avLst/>
          </a:prstGeom>
        </p:spPr>
        <p:txBody>
          <a:bodyPr vert="horz" wrap="square" lIns="0" tIns="12065" rIns="0" bIns="0" rtlCol="0">
            <a:spAutoFit/>
          </a:bodyPr>
          <a:lstStyle/>
          <a:p>
            <a:pPr marL="12065" marR="5080" algn="ctr">
              <a:lnSpc>
                <a:spcPct val="115599"/>
              </a:lnSpc>
              <a:spcBef>
                <a:spcPts val="95"/>
              </a:spcBef>
            </a:pPr>
            <a:r>
              <a:rPr lang="en-US" sz="2000" spc="25" dirty="0">
                <a:latin typeface="Georgia"/>
                <a:cs typeface="Georgia"/>
              </a:rPr>
              <a:t>Ripple</a:t>
            </a:r>
            <a:endParaRPr sz="2000" dirty="0">
              <a:latin typeface="Georgia"/>
              <a:cs typeface="Georgia"/>
            </a:endParaRPr>
          </a:p>
        </p:txBody>
      </p:sp>
      <p:sp>
        <p:nvSpPr>
          <p:cNvPr id="4" name="TextBox 3">
            <a:extLst>
              <a:ext uri="{FF2B5EF4-FFF2-40B4-BE49-F238E27FC236}">
                <a16:creationId xmlns:a16="http://schemas.microsoft.com/office/drawing/2014/main" id="{18524BB9-5A95-4BE4-87A8-D60E13FFADFE}"/>
              </a:ext>
            </a:extLst>
          </p:cNvPr>
          <p:cNvSpPr txBox="1"/>
          <p:nvPr/>
        </p:nvSpPr>
        <p:spPr>
          <a:xfrm>
            <a:off x="4615543" y="2536592"/>
            <a:ext cx="4953000" cy="1015663"/>
          </a:xfrm>
          <a:prstGeom prst="rect">
            <a:avLst/>
          </a:prstGeom>
          <a:noFill/>
        </p:spPr>
        <p:txBody>
          <a:bodyPr wrap="square" rtlCol="0">
            <a:spAutoFit/>
          </a:bodyPr>
          <a:lstStyle/>
          <a:p>
            <a:pPr marL="342900" indent="-342900">
              <a:buFont typeface="Wingdings" panose="05000000000000000000" pitchFamily="2" charset="2"/>
              <a:buChar char="Ø"/>
            </a:pPr>
            <a:r>
              <a:rPr lang="en-US" sz="2000" dirty="0">
                <a:solidFill>
                  <a:schemeClr val="bg1"/>
                </a:solidFill>
                <a:latin typeface="Arial" panose="020B0604020202020204" pitchFamily="34" charset="0"/>
                <a:cs typeface="Arial" panose="020B0604020202020204" pitchFamily="34" charset="0"/>
              </a:rPr>
              <a:t> In all cases except for EOS the correlation was positive and therefore suggests that there is a correlation</a:t>
            </a:r>
          </a:p>
        </p:txBody>
      </p:sp>
      <p:pic>
        <p:nvPicPr>
          <p:cNvPr id="13" name="Picture 12">
            <a:extLst>
              <a:ext uri="{FF2B5EF4-FFF2-40B4-BE49-F238E27FC236}">
                <a16:creationId xmlns:a16="http://schemas.microsoft.com/office/drawing/2014/main" id="{6D000C99-E12E-4AF4-92B9-C36ECA7538A1}"/>
              </a:ext>
            </a:extLst>
          </p:cNvPr>
          <p:cNvPicPr>
            <a:picLocks noChangeAspect="1"/>
          </p:cNvPicPr>
          <p:nvPr/>
        </p:nvPicPr>
        <p:blipFill rotWithShape="1">
          <a:blip r:embed="rId5">
            <a:extLst>
              <a:ext uri="{28A0092B-C50C-407E-A947-70E740481C1C}">
                <a14:useLocalDpi xmlns:a14="http://schemas.microsoft.com/office/drawing/2010/main" val="0"/>
              </a:ext>
            </a:extLst>
          </a:blip>
          <a:srcRect l="-9899" r="9899"/>
          <a:stretch/>
        </p:blipFill>
        <p:spPr>
          <a:xfrm>
            <a:off x="-230073" y="6639132"/>
            <a:ext cx="4618736" cy="227409"/>
          </a:xfrm>
          <a:prstGeom prst="rect">
            <a:avLst/>
          </a:prstGeom>
        </p:spPr>
      </p:pic>
      <p:pic>
        <p:nvPicPr>
          <p:cNvPr id="17" name="Picture 16">
            <a:extLst>
              <a:ext uri="{FF2B5EF4-FFF2-40B4-BE49-F238E27FC236}">
                <a16:creationId xmlns:a16="http://schemas.microsoft.com/office/drawing/2014/main" id="{05B5B091-8FD6-4E1F-84E9-2E2E9119E80E}"/>
              </a:ext>
            </a:extLst>
          </p:cNvPr>
          <p:cNvPicPr>
            <a:picLocks noChangeAspect="1"/>
          </p:cNvPicPr>
          <p:nvPr/>
        </p:nvPicPr>
        <p:blipFill rotWithShape="1">
          <a:blip r:embed="rId6">
            <a:extLst>
              <a:ext uri="{28A0092B-C50C-407E-A947-70E740481C1C}">
                <a14:useLocalDpi xmlns:a14="http://schemas.microsoft.com/office/drawing/2010/main" val="0"/>
              </a:ext>
            </a:extLst>
          </a:blip>
          <a:srcRect l="-9028" r="9028"/>
          <a:stretch/>
        </p:blipFill>
        <p:spPr>
          <a:xfrm>
            <a:off x="4836643" y="6626318"/>
            <a:ext cx="4051348" cy="240335"/>
          </a:xfrm>
          <a:prstGeom prst="rect">
            <a:avLst/>
          </a:prstGeom>
        </p:spPr>
      </p:pic>
      <p:pic>
        <p:nvPicPr>
          <p:cNvPr id="21" name="Picture 20">
            <a:extLst>
              <a:ext uri="{FF2B5EF4-FFF2-40B4-BE49-F238E27FC236}">
                <a16:creationId xmlns:a16="http://schemas.microsoft.com/office/drawing/2014/main" id="{A736B8E0-E45A-49A1-B075-396CC14E5749}"/>
              </a:ext>
            </a:extLst>
          </p:cNvPr>
          <p:cNvPicPr>
            <a:picLocks noChangeAspect="1"/>
          </p:cNvPicPr>
          <p:nvPr/>
        </p:nvPicPr>
        <p:blipFill rotWithShape="1">
          <a:blip r:embed="rId7">
            <a:extLst>
              <a:ext uri="{28A0092B-C50C-407E-A947-70E740481C1C}">
                <a14:useLocalDpi xmlns:a14="http://schemas.microsoft.com/office/drawing/2010/main" val="0"/>
              </a:ext>
            </a:extLst>
          </a:blip>
          <a:srcRect l="-14789" r="14789"/>
          <a:stretch/>
        </p:blipFill>
        <p:spPr>
          <a:xfrm>
            <a:off x="-173437" y="3687718"/>
            <a:ext cx="4328116" cy="227409"/>
          </a:xfrm>
          <a:prstGeom prst="rect">
            <a:avLst/>
          </a:prstGeom>
        </p:spPr>
      </p:pic>
      <p:sp>
        <p:nvSpPr>
          <p:cNvPr id="22" name="object 7">
            <a:extLst>
              <a:ext uri="{FF2B5EF4-FFF2-40B4-BE49-F238E27FC236}">
                <a16:creationId xmlns:a16="http://schemas.microsoft.com/office/drawing/2014/main" id="{3C9C8AE2-B829-4D32-BDE8-D3C11732295D}"/>
              </a:ext>
            </a:extLst>
          </p:cNvPr>
          <p:cNvSpPr/>
          <p:nvPr/>
        </p:nvSpPr>
        <p:spPr>
          <a:xfrm>
            <a:off x="5715000" y="558790"/>
            <a:ext cx="4114800" cy="95250"/>
          </a:xfrm>
          <a:custGeom>
            <a:avLst/>
            <a:gdLst/>
            <a:ahLst/>
            <a:cxnLst/>
            <a:rect l="l" t="t" r="r" b="b"/>
            <a:pathLst>
              <a:path w="4598034" h="95250">
                <a:moveTo>
                  <a:pt x="4597888" y="95249"/>
                </a:moveTo>
                <a:lnTo>
                  <a:pt x="0" y="95249"/>
                </a:lnTo>
                <a:lnTo>
                  <a:pt x="0" y="0"/>
                </a:lnTo>
                <a:lnTo>
                  <a:pt x="4597888" y="0"/>
                </a:lnTo>
                <a:lnTo>
                  <a:pt x="4597888" y="95249"/>
                </a:lnTo>
                <a:close/>
              </a:path>
            </a:pathLst>
          </a:custGeom>
          <a:solidFill>
            <a:srgbClr val="77CAC3"/>
          </a:solidFill>
        </p:spPr>
        <p:txBody>
          <a:bodyPr wrap="square" lIns="0" tIns="0" rIns="0" bIns="0" rtlCol="0"/>
          <a:lstStyle/>
          <a:p>
            <a:endParaRPr/>
          </a:p>
        </p:txBody>
      </p:sp>
      <p:sp>
        <p:nvSpPr>
          <p:cNvPr id="23" name="object 7">
            <a:extLst>
              <a:ext uri="{FF2B5EF4-FFF2-40B4-BE49-F238E27FC236}">
                <a16:creationId xmlns:a16="http://schemas.microsoft.com/office/drawing/2014/main" id="{CEB04C5F-CDBF-4674-8DD6-79AAF0CFE63A}"/>
              </a:ext>
            </a:extLst>
          </p:cNvPr>
          <p:cNvSpPr/>
          <p:nvPr/>
        </p:nvSpPr>
        <p:spPr>
          <a:xfrm>
            <a:off x="0" y="6998677"/>
            <a:ext cx="9753600" cy="95250"/>
          </a:xfrm>
          <a:custGeom>
            <a:avLst/>
            <a:gdLst/>
            <a:ahLst/>
            <a:cxnLst/>
            <a:rect l="l" t="t" r="r" b="b"/>
            <a:pathLst>
              <a:path w="9753600" h="95250">
                <a:moveTo>
                  <a:pt x="0" y="0"/>
                </a:moveTo>
                <a:lnTo>
                  <a:pt x="9753599" y="0"/>
                </a:lnTo>
                <a:lnTo>
                  <a:pt x="9753599" y="95249"/>
                </a:lnTo>
                <a:lnTo>
                  <a:pt x="0" y="95249"/>
                </a:lnTo>
                <a:lnTo>
                  <a:pt x="0" y="0"/>
                </a:lnTo>
                <a:close/>
              </a:path>
            </a:pathLst>
          </a:custGeom>
          <a:solidFill>
            <a:schemeClr val="bg1"/>
          </a:solidFill>
        </p:spPr>
        <p:txBody>
          <a:bodyPr wrap="square" lIns="0" tIns="0" rIns="0" bIns="0" rtlCol="0"/>
          <a:lstStyle/>
          <a:p>
            <a:endParaRPr/>
          </a:p>
        </p:txBody>
      </p:sp>
      <p:sp>
        <p:nvSpPr>
          <p:cNvPr id="24" name="object 3">
            <a:extLst>
              <a:ext uri="{FF2B5EF4-FFF2-40B4-BE49-F238E27FC236}">
                <a16:creationId xmlns:a16="http://schemas.microsoft.com/office/drawing/2014/main" id="{C54D33EC-F2F0-427D-B421-65D19D6C2738}"/>
              </a:ext>
            </a:extLst>
          </p:cNvPr>
          <p:cNvSpPr/>
          <p:nvPr/>
        </p:nvSpPr>
        <p:spPr>
          <a:xfrm>
            <a:off x="4446281" y="1249203"/>
            <a:ext cx="4572000" cy="1015663"/>
          </a:xfrm>
          <a:prstGeom prst="rect">
            <a:avLst/>
          </a:prstGeom>
          <a:solidFill>
            <a:schemeClr val="bg1">
              <a:alpha val="10000"/>
            </a:schemeClr>
          </a:solidFill>
        </p:spPr>
        <p:txBody>
          <a:bodyPr wrap="square" lIns="0" tIns="0" rIns="0" bIns="0" rtlCol="0"/>
          <a:lstStyle/>
          <a:p>
            <a:r>
              <a:rPr lang="en-US" sz="2000" b="1" dirty="0">
                <a:solidFill>
                  <a:schemeClr val="bg1"/>
                </a:solidFill>
                <a:latin typeface="Arial" panose="020B0604020202020204" pitchFamily="34" charset="0"/>
                <a:cs typeface="Arial" panose="020B0604020202020204" pitchFamily="34" charset="0"/>
              </a:rPr>
              <a:t>Question: Do these trend lines for news count and price correlate to each other?</a:t>
            </a:r>
            <a:endParaRPr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400961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9753600" cy="7315200"/>
          </a:xfrm>
          <a:custGeom>
            <a:avLst/>
            <a:gdLst/>
            <a:ahLst/>
            <a:cxnLst/>
            <a:rect l="l" t="t" r="r" b="b"/>
            <a:pathLst>
              <a:path w="9753600" h="7315200">
                <a:moveTo>
                  <a:pt x="0" y="0"/>
                </a:moveTo>
                <a:lnTo>
                  <a:pt x="9753600" y="0"/>
                </a:lnTo>
                <a:lnTo>
                  <a:pt x="9753600" y="7315200"/>
                </a:lnTo>
                <a:lnTo>
                  <a:pt x="0" y="7315200"/>
                </a:lnTo>
                <a:lnTo>
                  <a:pt x="0" y="0"/>
                </a:lnTo>
                <a:close/>
              </a:path>
            </a:pathLst>
          </a:custGeom>
          <a:solidFill>
            <a:srgbClr val="5D6A7A"/>
          </a:solidFill>
        </p:spPr>
        <p:txBody>
          <a:bodyPr wrap="square" lIns="0" tIns="0" rIns="0" bIns="0" rtlCol="0"/>
          <a:lstStyle/>
          <a:p>
            <a:endParaRPr dirty="0"/>
          </a:p>
        </p:txBody>
      </p:sp>
      <p:sp>
        <p:nvSpPr>
          <p:cNvPr id="5" name="object 3">
            <a:extLst>
              <a:ext uri="{FF2B5EF4-FFF2-40B4-BE49-F238E27FC236}">
                <a16:creationId xmlns:a16="http://schemas.microsoft.com/office/drawing/2014/main" id="{B48A7B80-B192-40DD-9708-5D00CD6AB58D}"/>
              </a:ext>
            </a:extLst>
          </p:cNvPr>
          <p:cNvSpPr txBox="1">
            <a:spLocks/>
          </p:cNvSpPr>
          <p:nvPr/>
        </p:nvSpPr>
        <p:spPr>
          <a:xfrm>
            <a:off x="457200" y="304800"/>
            <a:ext cx="9144000" cy="567463"/>
          </a:xfrm>
          <a:prstGeom prst="rect">
            <a:avLst/>
          </a:prstGeom>
        </p:spPr>
        <p:txBody>
          <a:bodyPr vert="horz" wrap="square" lIns="0" tIns="13335" rIns="0" bIns="0" rtlCol="0">
            <a:spAutoFit/>
          </a:bodyPr>
          <a:lstStyle>
            <a:lvl1pPr>
              <a:defRPr sz="7950" b="0" i="0">
                <a:solidFill>
                  <a:srgbClr val="5D6A7A"/>
                </a:solidFill>
                <a:latin typeface="Arial Black"/>
                <a:ea typeface="+mj-ea"/>
                <a:cs typeface="Arial Black"/>
              </a:defRPr>
            </a:lvl1pPr>
          </a:lstStyle>
          <a:p>
            <a:pPr marL="12700">
              <a:spcBef>
                <a:spcPts val="105"/>
              </a:spcBef>
            </a:pPr>
            <a:r>
              <a:rPr lang="en-US" sz="3600" dirty="0">
                <a:solidFill>
                  <a:schemeClr val="bg1"/>
                </a:solidFill>
              </a:rPr>
              <a:t>Regression Analysis</a:t>
            </a:r>
            <a:endParaRPr lang="en-US" sz="1000" kern="0" spc="170" dirty="0">
              <a:solidFill>
                <a:schemeClr val="bg1"/>
              </a:solidFill>
            </a:endParaRPr>
          </a:p>
        </p:txBody>
      </p:sp>
      <p:pic>
        <p:nvPicPr>
          <p:cNvPr id="12" name="Picture 11">
            <a:extLst>
              <a:ext uri="{FF2B5EF4-FFF2-40B4-BE49-F238E27FC236}">
                <a16:creationId xmlns:a16="http://schemas.microsoft.com/office/drawing/2014/main" id="{5288EA8C-B4C4-4DAC-86E8-E30E6B4B03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0614" y="2373919"/>
            <a:ext cx="4479927" cy="2986617"/>
          </a:xfrm>
          <a:prstGeom prst="rect">
            <a:avLst/>
          </a:prstGeom>
          <a:ln w="28575">
            <a:solidFill>
              <a:schemeClr val="tx1"/>
            </a:solidFill>
          </a:ln>
        </p:spPr>
      </p:pic>
      <p:sp>
        <p:nvSpPr>
          <p:cNvPr id="3" name="object 4">
            <a:extLst>
              <a:ext uri="{FF2B5EF4-FFF2-40B4-BE49-F238E27FC236}">
                <a16:creationId xmlns:a16="http://schemas.microsoft.com/office/drawing/2014/main" id="{7CED9E1C-AA18-4FFA-94D1-0E9B8A704E97}"/>
              </a:ext>
            </a:extLst>
          </p:cNvPr>
          <p:cNvSpPr txBox="1"/>
          <p:nvPr/>
        </p:nvSpPr>
        <p:spPr>
          <a:xfrm>
            <a:off x="1717014" y="2366037"/>
            <a:ext cx="1684075" cy="339324"/>
          </a:xfrm>
          <a:prstGeom prst="rect">
            <a:avLst/>
          </a:prstGeom>
        </p:spPr>
        <p:txBody>
          <a:bodyPr vert="horz" wrap="square" lIns="0" tIns="12065" rIns="0" bIns="0" rtlCol="0">
            <a:spAutoFit/>
          </a:bodyPr>
          <a:lstStyle/>
          <a:p>
            <a:pPr marL="81915" marR="5080" indent="-69850" algn="ctr">
              <a:lnSpc>
                <a:spcPct val="115599"/>
              </a:lnSpc>
              <a:spcBef>
                <a:spcPts val="95"/>
              </a:spcBef>
            </a:pPr>
            <a:r>
              <a:rPr lang="en-US" sz="2000" spc="25" dirty="0">
                <a:latin typeface="Georgia"/>
                <a:cs typeface="Georgia"/>
              </a:rPr>
              <a:t>Bitcoin</a:t>
            </a:r>
            <a:endParaRPr sz="2000" dirty="0">
              <a:latin typeface="Georgia"/>
              <a:cs typeface="Georgia"/>
            </a:endParaRPr>
          </a:p>
        </p:txBody>
      </p:sp>
      <p:pic>
        <p:nvPicPr>
          <p:cNvPr id="14" name="Picture 13">
            <a:extLst>
              <a:ext uri="{FF2B5EF4-FFF2-40B4-BE49-F238E27FC236}">
                <a16:creationId xmlns:a16="http://schemas.microsoft.com/office/drawing/2014/main" id="{EAC36992-32D9-42DA-B4D9-2E72151DB2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61899" y="2373920"/>
            <a:ext cx="4479925" cy="2986616"/>
          </a:xfrm>
          <a:prstGeom prst="rect">
            <a:avLst/>
          </a:prstGeom>
          <a:ln w="28575">
            <a:solidFill>
              <a:schemeClr val="tx1"/>
            </a:solidFill>
          </a:ln>
        </p:spPr>
      </p:pic>
      <p:sp>
        <p:nvSpPr>
          <p:cNvPr id="7" name="object 4">
            <a:extLst>
              <a:ext uri="{FF2B5EF4-FFF2-40B4-BE49-F238E27FC236}">
                <a16:creationId xmlns:a16="http://schemas.microsoft.com/office/drawing/2014/main" id="{EFFF51FF-CD51-4E34-A96F-5459BEB05E12}"/>
              </a:ext>
            </a:extLst>
          </p:cNvPr>
          <p:cNvSpPr txBox="1"/>
          <p:nvPr/>
        </p:nvSpPr>
        <p:spPr>
          <a:xfrm>
            <a:off x="6421926" y="2351220"/>
            <a:ext cx="1447800" cy="339324"/>
          </a:xfrm>
          <a:prstGeom prst="rect">
            <a:avLst/>
          </a:prstGeom>
        </p:spPr>
        <p:txBody>
          <a:bodyPr vert="horz" wrap="square" lIns="0" tIns="12065" rIns="0" bIns="0" rtlCol="0">
            <a:spAutoFit/>
          </a:bodyPr>
          <a:lstStyle/>
          <a:p>
            <a:pPr marL="81915" marR="5080" indent="-69850" algn="ctr">
              <a:lnSpc>
                <a:spcPct val="115599"/>
              </a:lnSpc>
              <a:spcBef>
                <a:spcPts val="95"/>
              </a:spcBef>
            </a:pPr>
            <a:r>
              <a:rPr lang="en-US" sz="2000" spc="25" dirty="0">
                <a:latin typeface="Georgia"/>
                <a:cs typeface="Georgia"/>
              </a:rPr>
              <a:t>BCH</a:t>
            </a:r>
            <a:endParaRPr sz="2000" dirty="0">
              <a:latin typeface="Georgia"/>
              <a:cs typeface="Georgia"/>
            </a:endParaRPr>
          </a:p>
        </p:txBody>
      </p:sp>
      <p:sp>
        <p:nvSpPr>
          <p:cNvPr id="21" name="TextBox 20">
            <a:extLst>
              <a:ext uri="{FF2B5EF4-FFF2-40B4-BE49-F238E27FC236}">
                <a16:creationId xmlns:a16="http://schemas.microsoft.com/office/drawing/2014/main" id="{1AF79A09-0499-48EA-9EF7-3C4F0FFECC32}"/>
              </a:ext>
            </a:extLst>
          </p:cNvPr>
          <p:cNvSpPr txBox="1"/>
          <p:nvPr/>
        </p:nvSpPr>
        <p:spPr>
          <a:xfrm>
            <a:off x="15911" y="1515983"/>
            <a:ext cx="9753599" cy="461665"/>
          </a:xfrm>
          <a:prstGeom prst="rect">
            <a:avLst/>
          </a:prstGeom>
          <a:noFill/>
        </p:spPr>
        <p:txBody>
          <a:bodyPr wrap="square" rtlCol="0">
            <a:spAutoFit/>
          </a:bodyPr>
          <a:lstStyle/>
          <a:p>
            <a:pPr marL="342900" indent="-342900" algn="ctr">
              <a:buFont typeface="Wingdings" panose="05000000000000000000" pitchFamily="2" charset="2"/>
              <a:buChar char="Ø"/>
            </a:pPr>
            <a:r>
              <a:rPr lang="en-US" sz="2400" dirty="0">
                <a:solidFill>
                  <a:schemeClr val="bg1"/>
                </a:solidFill>
                <a:latin typeface="Arial" panose="020B0604020202020204" pitchFamily="34" charset="0"/>
                <a:cs typeface="Arial" panose="020B0604020202020204" pitchFamily="34" charset="0"/>
              </a:rPr>
              <a:t>We wanted to prove if the news cycle caused a change in price.</a:t>
            </a:r>
          </a:p>
        </p:txBody>
      </p:sp>
      <p:pic>
        <p:nvPicPr>
          <p:cNvPr id="24" name="Picture 23">
            <a:extLst>
              <a:ext uri="{FF2B5EF4-FFF2-40B4-BE49-F238E27FC236}">
                <a16:creationId xmlns:a16="http://schemas.microsoft.com/office/drawing/2014/main" id="{580B71E9-6EBA-4467-AA91-D0C07EA5716E}"/>
              </a:ext>
            </a:extLst>
          </p:cNvPr>
          <p:cNvPicPr>
            <a:picLocks noChangeAspect="1"/>
          </p:cNvPicPr>
          <p:nvPr/>
        </p:nvPicPr>
        <p:blipFill rotWithShape="1">
          <a:blip r:embed="rId4">
            <a:extLst>
              <a:ext uri="{28A0092B-C50C-407E-A947-70E740481C1C}">
                <a14:useLocalDpi xmlns:a14="http://schemas.microsoft.com/office/drawing/2010/main" val="0"/>
              </a:ext>
            </a:extLst>
          </a:blip>
          <a:srcRect l="-11899" r="13306"/>
          <a:stretch/>
        </p:blipFill>
        <p:spPr>
          <a:xfrm>
            <a:off x="-418120" y="5674610"/>
            <a:ext cx="5303520" cy="220646"/>
          </a:xfrm>
          <a:prstGeom prst="rect">
            <a:avLst/>
          </a:prstGeom>
        </p:spPr>
      </p:pic>
      <p:pic>
        <p:nvPicPr>
          <p:cNvPr id="26" name="Picture 25">
            <a:extLst>
              <a:ext uri="{FF2B5EF4-FFF2-40B4-BE49-F238E27FC236}">
                <a16:creationId xmlns:a16="http://schemas.microsoft.com/office/drawing/2014/main" id="{5DFF120C-6BB8-453E-852D-4CDD2D0C3DF6}"/>
              </a:ext>
            </a:extLst>
          </p:cNvPr>
          <p:cNvPicPr>
            <a:picLocks noChangeAspect="1"/>
          </p:cNvPicPr>
          <p:nvPr/>
        </p:nvPicPr>
        <p:blipFill rotWithShape="1">
          <a:blip r:embed="rId5">
            <a:extLst>
              <a:ext uri="{28A0092B-C50C-407E-A947-70E740481C1C}">
                <a14:useLocalDpi xmlns:a14="http://schemas.microsoft.com/office/drawing/2010/main" val="0"/>
              </a:ext>
            </a:extLst>
          </a:blip>
          <a:srcRect l="-4223" r="4223"/>
          <a:stretch/>
        </p:blipFill>
        <p:spPr>
          <a:xfrm>
            <a:off x="4805313" y="5657892"/>
            <a:ext cx="4592885" cy="240362"/>
          </a:xfrm>
          <a:prstGeom prst="rect">
            <a:avLst/>
          </a:prstGeom>
        </p:spPr>
      </p:pic>
      <p:sp>
        <p:nvSpPr>
          <p:cNvPr id="27" name="object 7">
            <a:extLst>
              <a:ext uri="{FF2B5EF4-FFF2-40B4-BE49-F238E27FC236}">
                <a16:creationId xmlns:a16="http://schemas.microsoft.com/office/drawing/2014/main" id="{1083701F-07F2-48C7-8C24-D639C83701DF}"/>
              </a:ext>
            </a:extLst>
          </p:cNvPr>
          <p:cNvSpPr/>
          <p:nvPr/>
        </p:nvSpPr>
        <p:spPr>
          <a:xfrm>
            <a:off x="5747483" y="541612"/>
            <a:ext cx="4114800" cy="95250"/>
          </a:xfrm>
          <a:custGeom>
            <a:avLst/>
            <a:gdLst/>
            <a:ahLst/>
            <a:cxnLst/>
            <a:rect l="l" t="t" r="r" b="b"/>
            <a:pathLst>
              <a:path w="4598034" h="95250">
                <a:moveTo>
                  <a:pt x="4597888" y="95249"/>
                </a:moveTo>
                <a:lnTo>
                  <a:pt x="0" y="95249"/>
                </a:lnTo>
                <a:lnTo>
                  <a:pt x="0" y="0"/>
                </a:lnTo>
                <a:lnTo>
                  <a:pt x="4597888" y="0"/>
                </a:lnTo>
                <a:lnTo>
                  <a:pt x="4597888" y="95249"/>
                </a:lnTo>
                <a:close/>
              </a:path>
            </a:pathLst>
          </a:custGeom>
          <a:solidFill>
            <a:srgbClr val="77CAC3"/>
          </a:solidFill>
        </p:spPr>
        <p:txBody>
          <a:bodyPr wrap="square" lIns="0" tIns="0" rIns="0" bIns="0" rtlCol="0"/>
          <a:lstStyle/>
          <a:p>
            <a:endParaRPr/>
          </a:p>
        </p:txBody>
      </p:sp>
      <p:sp>
        <p:nvSpPr>
          <p:cNvPr id="28" name="object 7">
            <a:extLst>
              <a:ext uri="{FF2B5EF4-FFF2-40B4-BE49-F238E27FC236}">
                <a16:creationId xmlns:a16="http://schemas.microsoft.com/office/drawing/2014/main" id="{4E00378B-A3A3-4059-A99F-B9A763B72045}"/>
              </a:ext>
            </a:extLst>
          </p:cNvPr>
          <p:cNvSpPr/>
          <p:nvPr/>
        </p:nvSpPr>
        <p:spPr>
          <a:xfrm>
            <a:off x="0" y="6998677"/>
            <a:ext cx="9753600" cy="95250"/>
          </a:xfrm>
          <a:custGeom>
            <a:avLst/>
            <a:gdLst/>
            <a:ahLst/>
            <a:cxnLst/>
            <a:rect l="l" t="t" r="r" b="b"/>
            <a:pathLst>
              <a:path w="9753600" h="95250">
                <a:moveTo>
                  <a:pt x="0" y="0"/>
                </a:moveTo>
                <a:lnTo>
                  <a:pt x="9753599" y="0"/>
                </a:lnTo>
                <a:lnTo>
                  <a:pt x="9753599" y="95249"/>
                </a:lnTo>
                <a:lnTo>
                  <a:pt x="0" y="95249"/>
                </a:lnTo>
                <a:lnTo>
                  <a:pt x="0" y="0"/>
                </a:lnTo>
                <a:close/>
              </a:path>
            </a:pathLst>
          </a:custGeom>
          <a:solidFill>
            <a:schemeClr val="bg1"/>
          </a:solidFill>
        </p:spPr>
        <p:txBody>
          <a:bodyPr wrap="square" lIns="0" tIns="0" rIns="0" bIns="0" rtlCol="0"/>
          <a:lstStyle/>
          <a:p>
            <a:endParaRPr/>
          </a:p>
        </p:txBody>
      </p:sp>
    </p:spTree>
    <p:extLst>
      <p:ext uri="{BB962C8B-B14F-4D97-AF65-F5344CB8AC3E}">
        <p14:creationId xmlns:p14="http://schemas.microsoft.com/office/powerpoint/2010/main" val="27750959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9753600" cy="7315200"/>
          </a:xfrm>
          <a:custGeom>
            <a:avLst/>
            <a:gdLst/>
            <a:ahLst/>
            <a:cxnLst/>
            <a:rect l="l" t="t" r="r" b="b"/>
            <a:pathLst>
              <a:path w="9753600" h="7315200">
                <a:moveTo>
                  <a:pt x="0" y="0"/>
                </a:moveTo>
                <a:lnTo>
                  <a:pt x="9753600" y="0"/>
                </a:lnTo>
                <a:lnTo>
                  <a:pt x="9753600" y="7315200"/>
                </a:lnTo>
                <a:lnTo>
                  <a:pt x="0" y="7315200"/>
                </a:lnTo>
                <a:lnTo>
                  <a:pt x="0" y="0"/>
                </a:lnTo>
                <a:close/>
              </a:path>
            </a:pathLst>
          </a:custGeom>
          <a:solidFill>
            <a:srgbClr val="5D6A7A"/>
          </a:solidFill>
        </p:spPr>
        <p:txBody>
          <a:bodyPr wrap="square" lIns="0" tIns="0" rIns="0" bIns="0" rtlCol="0"/>
          <a:lstStyle/>
          <a:p>
            <a:endParaRPr/>
          </a:p>
        </p:txBody>
      </p:sp>
      <p:sp>
        <p:nvSpPr>
          <p:cNvPr id="3" name="object 4">
            <a:extLst>
              <a:ext uri="{FF2B5EF4-FFF2-40B4-BE49-F238E27FC236}">
                <a16:creationId xmlns:a16="http://schemas.microsoft.com/office/drawing/2014/main" id="{7CED9E1C-AA18-4FFA-94D1-0E9B8A704E97}"/>
              </a:ext>
            </a:extLst>
          </p:cNvPr>
          <p:cNvSpPr txBox="1"/>
          <p:nvPr/>
        </p:nvSpPr>
        <p:spPr>
          <a:xfrm>
            <a:off x="305470" y="1066800"/>
            <a:ext cx="9015490" cy="338362"/>
          </a:xfrm>
          <a:prstGeom prst="rect">
            <a:avLst/>
          </a:prstGeom>
        </p:spPr>
        <p:txBody>
          <a:bodyPr vert="horz" wrap="square" lIns="0" tIns="12065" rIns="0" bIns="0" rtlCol="0">
            <a:spAutoFit/>
          </a:bodyPr>
          <a:lstStyle/>
          <a:p>
            <a:pPr marL="354965" marR="5080" indent="-342900">
              <a:lnSpc>
                <a:spcPct val="115599"/>
              </a:lnSpc>
              <a:spcBef>
                <a:spcPts val="95"/>
              </a:spcBef>
              <a:buFont typeface="Wingdings" panose="05000000000000000000" pitchFamily="2" charset="2"/>
              <a:buChar char="Ø"/>
            </a:pPr>
            <a:r>
              <a:rPr lang="en-US" sz="2000" b="1" spc="25" dirty="0">
                <a:solidFill>
                  <a:schemeClr val="bg1"/>
                </a:solidFill>
                <a:latin typeface="Arial" panose="020B0604020202020204" pitchFamily="34" charset="0"/>
                <a:cs typeface="Arial" panose="020B0604020202020204" pitchFamily="34" charset="0"/>
              </a:rPr>
              <a:t>Do story counts change price?</a:t>
            </a:r>
          </a:p>
        </p:txBody>
      </p:sp>
      <p:sp>
        <p:nvSpPr>
          <p:cNvPr id="5" name="object 3">
            <a:extLst>
              <a:ext uri="{FF2B5EF4-FFF2-40B4-BE49-F238E27FC236}">
                <a16:creationId xmlns:a16="http://schemas.microsoft.com/office/drawing/2014/main" id="{B48A7B80-B192-40DD-9708-5D00CD6AB58D}"/>
              </a:ext>
            </a:extLst>
          </p:cNvPr>
          <p:cNvSpPr txBox="1">
            <a:spLocks/>
          </p:cNvSpPr>
          <p:nvPr/>
        </p:nvSpPr>
        <p:spPr>
          <a:xfrm>
            <a:off x="289560" y="199558"/>
            <a:ext cx="9144000" cy="567463"/>
          </a:xfrm>
          <a:prstGeom prst="rect">
            <a:avLst/>
          </a:prstGeom>
        </p:spPr>
        <p:txBody>
          <a:bodyPr vert="horz" wrap="square" lIns="0" tIns="13335" rIns="0" bIns="0" rtlCol="0">
            <a:spAutoFit/>
          </a:bodyPr>
          <a:lstStyle>
            <a:lvl1pPr>
              <a:defRPr sz="7950" b="0" i="0">
                <a:solidFill>
                  <a:srgbClr val="5D6A7A"/>
                </a:solidFill>
                <a:latin typeface="Arial Black"/>
                <a:ea typeface="+mj-ea"/>
                <a:cs typeface="Arial Black"/>
              </a:defRPr>
            </a:lvl1pPr>
          </a:lstStyle>
          <a:p>
            <a:pPr marL="12700">
              <a:spcBef>
                <a:spcPts val="105"/>
              </a:spcBef>
            </a:pPr>
            <a:r>
              <a:rPr lang="en-US" sz="3600" dirty="0">
                <a:solidFill>
                  <a:schemeClr val="bg1"/>
                </a:solidFill>
              </a:rPr>
              <a:t>Regression Analysis</a:t>
            </a:r>
            <a:endParaRPr lang="en-US" sz="1000" kern="0" spc="170" dirty="0">
              <a:solidFill>
                <a:schemeClr val="bg1"/>
              </a:solidFill>
            </a:endParaRPr>
          </a:p>
        </p:txBody>
      </p:sp>
      <p:pic>
        <p:nvPicPr>
          <p:cNvPr id="7" name="Picture 6">
            <a:extLst>
              <a:ext uri="{FF2B5EF4-FFF2-40B4-BE49-F238E27FC236}">
                <a16:creationId xmlns:a16="http://schemas.microsoft.com/office/drawing/2014/main" id="{34323B44-225B-4F73-A2FA-3988E9104120}"/>
              </a:ext>
            </a:extLst>
          </p:cNvPr>
          <p:cNvPicPr>
            <a:picLocks noChangeAspect="1"/>
          </p:cNvPicPr>
          <p:nvPr/>
        </p:nvPicPr>
        <p:blipFill>
          <a:blip r:embed="rId2"/>
          <a:stretch>
            <a:fillRect/>
          </a:stretch>
        </p:blipFill>
        <p:spPr>
          <a:xfrm>
            <a:off x="219476" y="2514949"/>
            <a:ext cx="9284168" cy="3703400"/>
          </a:xfrm>
          <a:prstGeom prst="rect">
            <a:avLst/>
          </a:prstGeom>
          <a:ln w="28575">
            <a:solidFill>
              <a:schemeClr val="tx1"/>
            </a:solidFill>
          </a:ln>
        </p:spPr>
      </p:pic>
      <p:sp>
        <p:nvSpPr>
          <p:cNvPr id="8" name="object 7">
            <a:extLst>
              <a:ext uri="{FF2B5EF4-FFF2-40B4-BE49-F238E27FC236}">
                <a16:creationId xmlns:a16="http://schemas.microsoft.com/office/drawing/2014/main" id="{592E9F5E-3613-448E-8371-46BF47589C0F}"/>
              </a:ext>
            </a:extLst>
          </p:cNvPr>
          <p:cNvSpPr/>
          <p:nvPr/>
        </p:nvSpPr>
        <p:spPr>
          <a:xfrm>
            <a:off x="5704952" y="470570"/>
            <a:ext cx="4206240" cy="95250"/>
          </a:xfrm>
          <a:custGeom>
            <a:avLst/>
            <a:gdLst/>
            <a:ahLst/>
            <a:cxnLst/>
            <a:rect l="l" t="t" r="r" b="b"/>
            <a:pathLst>
              <a:path w="4598034" h="95250">
                <a:moveTo>
                  <a:pt x="4597888" y="95249"/>
                </a:moveTo>
                <a:lnTo>
                  <a:pt x="0" y="95249"/>
                </a:lnTo>
                <a:lnTo>
                  <a:pt x="0" y="0"/>
                </a:lnTo>
                <a:lnTo>
                  <a:pt x="4597888" y="0"/>
                </a:lnTo>
                <a:lnTo>
                  <a:pt x="4597888" y="95249"/>
                </a:lnTo>
                <a:close/>
              </a:path>
            </a:pathLst>
          </a:custGeom>
          <a:solidFill>
            <a:srgbClr val="77CAC3"/>
          </a:solidFill>
        </p:spPr>
        <p:txBody>
          <a:bodyPr wrap="square" lIns="0" tIns="0" rIns="0" bIns="0" rtlCol="0"/>
          <a:lstStyle/>
          <a:p>
            <a:endParaRPr/>
          </a:p>
        </p:txBody>
      </p:sp>
      <p:sp>
        <p:nvSpPr>
          <p:cNvPr id="9" name="object 7">
            <a:extLst>
              <a:ext uri="{FF2B5EF4-FFF2-40B4-BE49-F238E27FC236}">
                <a16:creationId xmlns:a16="http://schemas.microsoft.com/office/drawing/2014/main" id="{883F5564-52CD-480B-9525-5D40677A6D30}"/>
              </a:ext>
            </a:extLst>
          </p:cNvPr>
          <p:cNvSpPr/>
          <p:nvPr/>
        </p:nvSpPr>
        <p:spPr>
          <a:xfrm>
            <a:off x="0" y="6998677"/>
            <a:ext cx="9753600" cy="95250"/>
          </a:xfrm>
          <a:custGeom>
            <a:avLst/>
            <a:gdLst/>
            <a:ahLst/>
            <a:cxnLst/>
            <a:rect l="l" t="t" r="r" b="b"/>
            <a:pathLst>
              <a:path w="9753600" h="95250">
                <a:moveTo>
                  <a:pt x="0" y="0"/>
                </a:moveTo>
                <a:lnTo>
                  <a:pt x="9753599" y="0"/>
                </a:lnTo>
                <a:lnTo>
                  <a:pt x="9753599" y="95249"/>
                </a:lnTo>
                <a:lnTo>
                  <a:pt x="0" y="95249"/>
                </a:lnTo>
                <a:lnTo>
                  <a:pt x="0" y="0"/>
                </a:lnTo>
                <a:close/>
              </a:path>
            </a:pathLst>
          </a:custGeom>
          <a:solidFill>
            <a:schemeClr val="bg1"/>
          </a:solidFill>
        </p:spPr>
        <p:txBody>
          <a:bodyPr wrap="square" lIns="0" tIns="0" rIns="0" bIns="0" rtlCol="0"/>
          <a:lstStyle/>
          <a:p>
            <a:endParaRPr/>
          </a:p>
        </p:txBody>
      </p:sp>
      <p:sp>
        <p:nvSpPr>
          <p:cNvPr id="10" name="TextBox 9">
            <a:extLst>
              <a:ext uri="{FF2B5EF4-FFF2-40B4-BE49-F238E27FC236}">
                <a16:creationId xmlns:a16="http://schemas.microsoft.com/office/drawing/2014/main" id="{1F209641-41AD-4F51-909F-9526748C69BD}"/>
              </a:ext>
            </a:extLst>
          </p:cNvPr>
          <p:cNvSpPr txBox="1"/>
          <p:nvPr/>
        </p:nvSpPr>
        <p:spPr>
          <a:xfrm>
            <a:off x="609600" y="1647974"/>
            <a:ext cx="9052560" cy="923330"/>
          </a:xfrm>
          <a:prstGeom prst="rect">
            <a:avLst/>
          </a:prstGeom>
          <a:noFill/>
        </p:spPr>
        <p:txBody>
          <a:bodyPr wrap="square" rtlCol="0">
            <a:spAutoFit/>
          </a:bodyPr>
          <a:lstStyle/>
          <a:p>
            <a:r>
              <a:rPr lang="en-US" spc="25" dirty="0">
                <a:solidFill>
                  <a:schemeClr val="bg1"/>
                </a:solidFill>
                <a:latin typeface="Arial" panose="020B0604020202020204" pitchFamily="34" charset="0"/>
                <a:cs typeface="Arial" panose="020B0604020202020204" pitchFamily="34" charset="0"/>
              </a:rPr>
              <a:t>Based on the R Square and P and F found in the regression analysis we can conclude that news mentions cannot be used to predict the price of a currency. </a:t>
            </a:r>
            <a:endParaRPr lang="en-US" sz="1100" spc="25" dirty="0">
              <a:solidFill>
                <a:schemeClr val="bg1"/>
              </a:solidFill>
              <a:latin typeface="Arial" panose="020B0604020202020204" pitchFamily="34" charset="0"/>
              <a:cs typeface="Arial" panose="020B0604020202020204" pitchFamily="34" charset="0"/>
            </a:endParaRPr>
          </a:p>
          <a:p>
            <a:endParaRPr lang="en-US"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9753600" cy="7315200"/>
          </a:xfrm>
          <a:custGeom>
            <a:avLst/>
            <a:gdLst/>
            <a:ahLst/>
            <a:cxnLst/>
            <a:rect l="l" t="t" r="r" b="b"/>
            <a:pathLst>
              <a:path w="9753600" h="7315200">
                <a:moveTo>
                  <a:pt x="0" y="0"/>
                </a:moveTo>
                <a:lnTo>
                  <a:pt x="9753600" y="0"/>
                </a:lnTo>
                <a:lnTo>
                  <a:pt x="9753600" y="7315200"/>
                </a:lnTo>
                <a:lnTo>
                  <a:pt x="0" y="7315200"/>
                </a:lnTo>
                <a:lnTo>
                  <a:pt x="0" y="0"/>
                </a:lnTo>
                <a:close/>
              </a:path>
            </a:pathLst>
          </a:custGeom>
          <a:solidFill>
            <a:srgbClr val="5D6A7A"/>
          </a:solidFill>
        </p:spPr>
        <p:txBody>
          <a:bodyPr wrap="square" lIns="0" tIns="0" rIns="0" bIns="0" rtlCol="0"/>
          <a:lstStyle/>
          <a:p>
            <a:endParaRPr dirty="0"/>
          </a:p>
        </p:txBody>
      </p:sp>
      <p:sp>
        <p:nvSpPr>
          <p:cNvPr id="5" name="object 3">
            <a:extLst>
              <a:ext uri="{FF2B5EF4-FFF2-40B4-BE49-F238E27FC236}">
                <a16:creationId xmlns:a16="http://schemas.microsoft.com/office/drawing/2014/main" id="{B48A7B80-B192-40DD-9708-5D00CD6AB58D}"/>
              </a:ext>
            </a:extLst>
          </p:cNvPr>
          <p:cNvSpPr txBox="1">
            <a:spLocks/>
          </p:cNvSpPr>
          <p:nvPr/>
        </p:nvSpPr>
        <p:spPr>
          <a:xfrm>
            <a:off x="457200" y="304800"/>
            <a:ext cx="9144000" cy="567463"/>
          </a:xfrm>
          <a:prstGeom prst="rect">
            <a:avLst/>
          </a:prstGeom>
        </p:spPr>
        <p:txBody>
          <a:bodyPr vert="horz" wrap="square" lIns="0" tIns="13335" rIns="0" bIns="0" rtlCol="0">
            <a:spAutoFit/>
          </a:bodyPr>
          <a:lstStyle>
            <a:lvl1pPr>
              <a:defRPr sz="7950" b="0" i="0">
                <a:solidFill>
                  <a:srgbClr val="5D6A7A"/>
                </a:solidFill>
                <a:latin typeface="Arial Black"/>
                <a:ea typeface="+mj-ea"/>
                <a:cs typeface="Arial Black"/>
              </a:defRPr>
            </a:lvl1pPr>
          </a:lstStyle>
          <a:p>
            <a:pPr marL="12700">
              <a:spcBef>
                <a:spcPts val="105"/>
              </a:spcBef>
            </a:pPr>
            <a:r>
              <a:rPr lang="en-US" sz="3600" dirty="0">
                <a:solidFill>
                  <a:schemeClr val="bg1"/>
                </a:solidFill>
              </a:rPr>
              <a:t>Trade Frequency Analysis</a:t>
            </a:r>
            <a:endParaRPr lang="en-US" sz="1000" kern="0" spc="170" dirty="0">
              <a:solidFill>
                <a:schemeClr val="bg1"/>
              </a:solidFill>
            </a:endParaRPr>
          </a:p>
        </p:txBody>
      </p:sp>
      <p:sp>
        <p:nvSpPr>
          <p:cNvPr id="4" name="TextBox 3">
            <a:extLst>
              <a:ext uri="{FF2B5EF4-FFF2-40B4-BE49-F238E27FC236}">
                <a16:creationId xmlns:a16="http://schemas.microsoft.com/office/drawing/2014/main" id="{18524BB9-5A95-4BE4-87A8-D60E13FFADFE}"/>
              </a:ext>
            </a:extLst>
          </p:cNvPr>
          <p:cNvSpPr txBox="1"/>
          <p:nvPr/>
        </p:nvSpPr>
        <p:spPr>
          <a:xfrm>
            <a:off x="5832344" y="965426"/>
            <a:ext cx="3594754" cy="5940088"/>
          </a:xfrm>
          <a:prstGeom prst="rect">
            <a:avLst/>
          </a:prstGeom>
          <a:noFill/>
        </p:spPr>
        <p:txBody>
          <a:bodyPr wrap="square" rtlCol="0">
            <a:spAutoFit/>
          </a:bodyPr>
          <a:lstStyle/>
          <a:p>
            <a:pPr algn="just"/>
            <a:r>
              <a:rPr lang="en-US" sz="1900" dirty="0">
                <a:solidFill>
                  <a:schemeClr val="bg1"/>
                </a:solidFill>
                <a:latin typeface="Arial" panose="020B0604020202020204" pitchFamily="34" charset="0"/>
                <a:cs typeface="Arial" panose="020B0604020202020204" pitchFamily="34" charset="0"/>
              </a:rPr>
              <a:t>This gives us a range between the negative and positive trading days in the crypto market. We will measure the standard deviation, which we measured on a 2 year time period on the percentage of change. It is going to be 4.695, which means that most of the trading within crypto occurs between + 4.695 and - 4.695. Thus, anything above or below this range should be considered significant. </a:t>
            </a:r>
          </a:p>
          <a:p>
            <a:pPr algn="just"/>
            <a:endParaRPr lang="en-US" sz="1900" dirty="0">
              <a:solidFill>
                <a:schemeClr val="bg1"/>
              </a:solidFill>
              <a:latin typeface="Arial" panose="020B0604020202020204" pitchFamily="34" charset="0"/>
              <a:cs typeface="Arial" panose="020B0604020202020204" pitchFamily="34" charset="0"/>
            </a:endParaRPr>
          </a:p>
          <a:p>
            <a:pPr algn="just"/>
            <a:r>
              <a:rPr lang="en-US" sz="1900" dirty="0">
                <a:solidFill>
                  <a:schemeClr val="bg1"/>
                </a:solidFill>
                <a:latin typeface="Arial" panose="020B0604020202020204" pitchFamily="34" charset="0"/>
                <a:cs typeface="Arial" panose="020B0604020202020204" pitchFamily="34" charset="0"/>
              </a:rPr>
              <a:t>Illustrating the top 10 days of news count versus the percentage change in the closing price of the top 5 crypto currencies. </a:t>
            </a:r>
          </a:p>
        </p:txBody>
      </p:sp>
      <p:sp>
        <p:nvSpPr>
          <p:cNvPr id="10" name="TextBox 9">
            <a:extLst>
              <a:ext uri="{FF2B5EF4-FFF2-40B4-BE49-F238E27FC236}">
                <a16:creationId xmlns:a16="http://schemas.microsoft.com/office/drawing/2014/main" id="{1439A1E3-AA65-4F52-A1B9-0AF56A92C3DF}"/>
              </a:ext>
            </a:extLst>
          </p:cNvPr>
          <p:cNvSpPr txBox="1"/>
          <p:nvPr/>
        </p:nvSpPr>
        <p:spPr>
          <a:xfrm>
            <a:off x="152400" y="1199566"/>
            <a:ext cx="3733800" cy="646331"/>
          </a:xfrm>
          <a:prstGeom prst="rect">
            <a:avLst/>
          </a:prstGeom>
          <a:noFill/>
        </p:spPr>
        <p:txBody>
          <a:bodyPr wrap="square" rtlCol="0">
            <a:spAutoFit/>
          </a:bodyPr>
          <a:lstStyle/>
          <a:p>
            <a:r>
              <a:rPr lang="en-US" b="1" dirty="0">
                <a:solidFill>
                  <a:schemeClr val="bg1"/>
                </a:solidFill>
                <a:latin typeface="Arial" panose="020B0604020202020204" pitchFamily="34" charset="0"/>
                <a:cs typeface="Arial" panose="020B0604020202020204" pitchFamily="34" charset="0"/>
              </a:rPr>
              <a:t>Question: What trends can we identify via the various cryptos?</a:t>
            </a:r>
            <a:endParaRPr lang="en-US" b="1" dirty="0"/>
          </a:p>
        </p:txBody>
      </p:sp>
      <p:sp>
        <p:nvSpPr>
          <p:cNvPr id="12" name="TextBox 11">
            <a:extLst>
              <a:ext uri="{FF2B5EF4-FFF2-40B4-BE49-F238E27FC236}">
                <a16:creationId xmlns:a16="http://schemas.microsoft.com/office/drawing/2014/main" id="{F3B6A8BE-D87E-481A-8648-5ACC1BFC440A}"/>
              </a:ext>
            </a:extLst>
          </p:cNvPr>
          <p:cNvSpPr txBox="1"/>
          <p:nvPr/>
        </p:nvSpPr>
        <p:spPr>
          <a:xfrm>
            <a:off x="304800" y="2310103"/>
            <a:ext cx="4876800" cy="369332"/>
          </a:xfrm>
          <a:prstGeom prst="rect">
            <a:avLst/>
          </a:prstGeom>
          <a:noFill/>
        </p:spPr>
        <p:txBody>
          <a:bodyPr wrap="square" rtlCol="0">
            <a:spAutoFit/>
          </a:bodyPr>
          <a:lstStyle/>
          <a:p>
            <a:pPr algn="ctr"/>
            <a:r>
              <a:rPr lang="en-US" b="1" dirty="0">
                <a:solidFill>
                  <a:schemeClr val="bg1"/>
                </a:solidFill>
                <a:latin typeface="Arial" panose="020B0604020202020204" pitchFamily="34" charset="0"/>
                <a:cs typeface="Arial" panose="020B0604020202020204" pitchFamily="34" charset="0"/>
              </a:rPr>
              <a:t>Percentage distribution frequency chart.</a:t>
            </a:r>
            <a:endParaRPr lang="en-US" b="1" dirty="0"/>
          </a:p>
        </p:txBody>
      </p:sp>
      <p:sp>
        <p:nvSpPr>
          <p:cNvPr id="19" name="object 7">
            <a:extLst>
              <a:ext uri="{FF2B5EF4-FFF2-40B4-BE49-F238E27FC236}">
                <a16:creationId xmlns:a16="http://schemas.microsoft.com/office/drawing/2014/main" id="{19242D32-50CA-4A2B-AE4A-12286B8EE68D}"/>
              </a:ext>
            </a:extLst>
          </p:cNvPr>
          <p:cNvSpPr/>
          <p:nvPr/>
        </p:nvSpPr>
        <p:spPr>
          <a:xfrm>
            <a:off x="7056455" y="550954"/>
            <a:ext cx="2743200" cy="95250"/>
          </a:xfrm>
          <a:custGeom>
            <a:avLst/>
            <a:gdLst/>
            <a:ahLst/>
            <a:cxnLst/>
            <a:rect l="l" t="t" r="r" b="b"/>
            <a:pathLst>
              <a:path w="4598034" h="95250">
                <a:moveTo>
                  <a:pt x="4597888" y="95249"/>
                </a:moveTo>
                <a:lnTo>
                  <a:pt x="0" y="95249"/>
                </a:lnTo>
                <a:lnTo>
                  <a:pt x="0" y="0"/>
                </a:lnTo>
                <a:lnTo>
                  <a:pt x="4597888" y="0"/>
                </a:lnTo>
                <a:lnTo>
                  <a:pt x="4597888" y="95249"/>
                </a:lnTo>
                <a:close/>
              </a:path>
            </a:pathLst>
          </a:custGeom>
          <a:solidFill>
            <a:srgbClr val="77CAC3"/>
          </a:solidFill>
        </p:spPr>
        <p:txBody>
          <a:bodyPr wrap="square" lIns="0" tIns="0" rIns="0" bIns="0" rtlCol="0"/>
          <a:lstStyle/>
          <a:p>
            <a:endParaRPr/>
          </a:p>
        </p:txBody>
      </p:sp>
      <p:sp>
        <p:nvSpPr>
          <p:cNvPr id="22" name="object 7">
            <a:extLst>
              <a:ext uri="{FF2B5EF4-FFF2-40B4-BE49-F238E27FC236}">
                <a16:creationId xmlns:a16="http://schemas.microsoft.com/office/drawing/2014/main" id="{A37CA605-487C-455A-A316-062A9FAF748B}"/>
              </a:ext>
            </a:extLst>
          </p:cNvPr>
          <p:cNvSpPr/>
          <p:nvPr/>
        </p:nvSpPr>
        <p:spPr>
          <a:xfrm>
            <a:off x="0" y="6998677"/>
            <a:ext cx="9753600" cy="95250"/>
          </a:xfrm>
          <a:custGeom>
            <a:avLst/>
            <a:gdLst/>
            <a:ahLst/>
            <a:cxnLst/>
            <a:rect l="l" t="t" r="r" b="b"/>
            <a:pathLst>
              <a:path w="9753600" h="95250">
                <a:moveTo>
                  <a:pt x="0" y="0"/>
                </a:moveTo>
                <a:lnTo>
                  <a:pt x="9753599" y="0"/>
                </a:lnTo>
                <a:lnTo>
                  <a:pt x="9753599" y="95249"/>
                </a:lnTo>
                <a:lnTo>
                  <a:pt x="0" y="95249"/>
                </a:lnTo>
                <a:lnTo>
                  <a:pt x="0" y="0"/>
                </a:lnTo>
                <a:close/>
              </a:path>
            </a:pathLst>
          </a:custGeom>
          <a:solidFill>
            <a:schemeClr val="bg1"/>
          </a:solidFill>
        </p:spPr>
        <p:txBody>
          <a:bodyPr wrap="square" lIns="0" tIns="0" rIns="0" bIns="0" rtlCol="0"/>
          <a:lstStyle/>
          <a:p>
            <a:endParaRPr/>
          </a:p>
        </p:txBody>
      </p:sp>
      <p:sp>
        <p:nvSpPr>
          <p:cNvPr id="23" name="object 3">
            <a:extLst>
              <a:ext uri="{FF2B5EF4-FFF2-40B4-BE49-F238E27FC236}">
                <a16:creationId xmlns:a16="http://schemas.microsoft.com/office/drawing/2014/main" id="{AE2D199C-0BAB-411C-8D31-75815A33B25D}"/>
              </a:ext>
            </a:extLst>
          </p:cNvPr>
          <p:cNvSpPr/>
          <p:nvPr/>
        </p:nvSpPr>
        <p:spPr>
          <a:xfrm>
            <a:off x="161827" y="1092283"/>
            <a:ext cx="4572000" cy="753614"/>
          </a:xfrm>
          <a:prstGeom prst="rect">
            <a:avLst/>
          </a:prstGeom>
          <a:solidFill>
            <a:schemeClr val="bg1">
              <a:alpha val="10000"/>
            </a:schemeClr>
          </a:solidFill>
        </p:spPr>
        <p:txBody>
          <a:bodyPr wrap="square" lIns="0" tIns="0" rIns="0" bIns="0" rtlCol="0"/>
          <a:lstStyle/>
          <a:p>
            <a:endParaRPr dirty="0"/>
          </a:p>
        </p:txBody>
      </p:sp>
      <p:pic>
        <p:nvPicPr>
          <p:cNvPr id="6" name="Picture 5">
            <a:extLst>
              <a:ext uri="{FF2B5EF4-FFF2-40B4-BE49-F238E27FC236}">
                <a16:creationId xmlns:a16="http://schemas.microsoft.com/office/drawing/2014/main" id="{AD6E6C94-90A0-4D9D-B6CF-6E053B3D59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3601" y="2753622"/>
            <a:ext cx="5330567" cy="3997925"/>
          </a:xfrm>
          <a:prstGeom prst="rect">
            <a:avLst/>
          </a:prstGeom>
          <a:ln w="28575">
            <a:solidFill>
              <a:schemeClr val="tx1"/>
            </a:solidFill>
          </a:ln>
        </p:spPr>
      </p:pic>
    </p:spTree>
    <p:extLst>
      <p:ext uri="{BB962C8B-B14F-4D97-AF65-F5344CB8AC3E}">
        <p14:creationId xmlns:p14="http://schemas.microsoft.com/office/powerpoint/2010/main" val="22878598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9753600" cy="7315200"/>
          </a:xfrm>
          <a:custGeom>
            <a:avLst/>
            <a:gdLst/>
            <a:ahLst/>
            <a:cxnLst/>
            <a:rect l="l" t="t" r="r" b="b"/>
            <a:pathLst>
              <a:path w="9753600" h="7315200">
                <a:moveTo>
                  <a:pt x="0" y="0"/>
                </a:moveTo>
                <a:lnTo>
                  <a:pt x="9753600" y="0"/>
                </a:lnTo>
                <a:lnTo>
                  <a:pt x="9753600" y="7315200"/>
                </a:lnTo>
                <a:lnTo>
                  <a:pt x="0" y="7315200"/>
                </a:lnTo>
                <a:lnTo>
                  <a:pt x="0" y="0"/>
                </a:lnTo>
                <a:close/>
              </a:path>
            </a:pathLst>
          </a:custGeom>
          <a:solidFill>
            <a:srgbClr val="5D6A7A"/>
          </a:solidFill>
        </p:spPr>
        <p:txBody>
          <a:bodyPr wrap="square" lIns="0" tIns="0" rIns="0" bIns="0" rtlCol="0"/>
          <a:lstStyle/>
          <a:p>
            <a:endParaRPr/>
          </a:p>
        </p:txBody>
      </p:sp>
      <p:sp>
        <p:nvSpPr>
          <p:cNvPr id="5" name="object 3">
            <a:extLst>
              <a:ext uri="{FF2B5EF4-FFF2-40B4-BE49-F238E27FC236}">
                <a16:creationId xmlns:a16="http://schemas.microsoft.com/office/drawing/2014/main" id="{B48A7B80-B192-40DD-9708-5D00CD6AB58D}"/>
              </a:ext>
            </a:extLst>
          </p:cNvPr>
          <p:cNvSpPr txBox="1">
            <a:spLocks/>
          </p:cNvSpPr>
          <p:nvPr/>
        </p:nvSpPr>
        <p:spPr>
          <a:xfrm>
            <a:off x="289560" y="199558"/>
            <a:ext cx="9144000" cy="567463"/>
          </a:xfrm>
          <a:prstGeom prst="rect">
            <a:avLst/>
          </a:prstGeom>
        </p:spPr>
        <p:txBody>
          <a:bodyPr vert="horz" wrap="square" lIns="0" tIns="13335" rIns="0" bIns="0" rtlCol="0">
            <a:spAutoFit/>
          </a:bodyPr>
          <a:lstStyle>
            <a:lvl1pPr>
              <a:defRPr sz="7950" b="0" i="0">
                <a:solidFill>
                  <a:srgbClr val="5D6A7A"/>
                </a:solidFill>
                <a:latin typeface="Arial Black"/>
                <a:ea typeface="+mj-ea"/>
                <a:cs typeface="Arial Black"/>
              </a:defRPr>
            </a:lvl1pPr>
          </a:lstStyle>
          <a:p>
            <a:pPr marL="12700">
              <a:spcBef>
                <a:spcPts val="105"/>
              </a:spcBef>
            </a:pPr>
            <a:r>
              <a:rPr lang="en-US" sz="3600" kern="0" spc="170" dirty="0">
                <a:solidFill>
                  <a:schemeClr val="bg1"/>
                </a:solidFill>
              </a:rPr>
              <a:t>Trading Frequency Levels</a:t>
            </a:r>
            <a:endParaRPr lang="en-US" sz="1000" kern="0" spc="170" dirty="0">
              <a:solidFill>
                <a:schemeClr val="bg1"/>
              </a:solidFill>
            </a:endParaRPr>
          </a:p>
        </p:txBody>
      </p:sp>
      <p:sp>
        <p:nvSpPr>
          <p:cNvPr id="8" name="object 7">
            <a:extLst>
              <a:ext uri="{FF2B5EF4-FFF2-40B4-BE49-F238E27FC236}">
                <a16:creationId xmlns:a16="http://schemas.microsoft.com/office/drawing/2014/main" id="{592E9F5E-3613-448E-8371-46BF47589C0F}"/>
              </a:ext>
            </a:extLst>
          </p:cNvPr>
          <p:cNvSpPr/>
          <p:nvPr/>
        </p:nvSpPr>
        <p:spPr>
          <a:xfrm>
            <a:off x="7393080" y="470570"/>
            <a:ext cx="2468880" cy="95250"/>
          </a:xfrm>
          <a:custGeom>
            <a:avLst/>
            <a:gdLst/>
            <a:ahLst/>
            <a:cxnLst/>
            <a:rect l="l" t="t" r="r" b="b"/>
            <a:pathLst>
              <a:path w="4598034" h="95250">
                <a:moveTo>
                  <a:pt x="4597888" y="95249"/>
                </a:moveTo>
                <a:lnTo>
                  <a:pt x="0" y="95249"/>
                </a:lnTo>
                <a:lnTo>
                  <a:pt x="0" y="0"/>
                </a:lnTo>
                <a:lnTo>
                  <a:pt x="4597888" y="0"/>
                </a:lnTo>
                <a:lnTo>
                  <a:pt x="4597888" y="95249"/>
                </a:lnTo>
                <a:close/>
              </a:path>
            </a:pathLst>
          </a:custGeom>
          <a:solidFill>
            <a:srgbClr val="77CAC3"/>
          </a:solidFill>
        </p:spPr>
        <p:txBody>
          <a:bodyPr wrap="square" lIns="0" tIns="0" rIns="0" bIns="0" rtlCol="0"/>
          <a:lstStyle/>
          <a:p>
            <a:endParaRPr/>
          </a:p>
        </p:txBody>
      </p:sp>
      <p:pic>
        <p:nvPicPr>
          <p:cNvPr id="10" name="Picture 9">
            <a:extLst>
              <a:ext uri="{FF2B5EF4-FFF2-40B4-BE49-F238E27FC236}">
                <a16:creationId xmlns:a16="http://schemas.microsoft.com/office/drawing/2014/main" id="{07BE6CC4-E125-4CF7-8712-676A12AC36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000" y="1013666"/>
            <a:ext cx="7620000" cy="5715000"/>
          </a:xfrm>
          <a:prstGeom prst="rect">
            <a:avLst/>
          </a:prstGeom>
          <a:ln w="28575">
            <a:solidFill>
              <a:schemeClr val="tx1"/>
            </a:solidFill>
          </a:ln>
        </p:spPr>
      </p:pic>
      <p:sp>
        <p:nvSpPr>
          <p:cNvPr id="11" name="object 7">
            <a:extLst>
              <a:ext uri="{FF2B5EF4-FFF2-40B4-BE49-F238E27FC236}">
                <a16:creationId xmlns:a16="http://schemas.microsoft.com/office/drawing/2014/main" id="{3A670006-497E-4F62-BF8E-4F0230C78BCE}"/>
              </a:ext>
            </a:extLst>
          </p:cNvPr>
          <p:cNvSpPr/>
          <p:nvPr/>
        </p:nvSpPr>
        <p:spPr>
          <a:xfrm>
            <a:off x="0" y="6998677"/>
            <a:ext cx="9753600" cy="95250"/>
          </a:xfrm>
          <a:custGeom>
            <a:avLst/>
            <a:gdLst/>
            <a:ahLst/>
            <a:cxnLst/>
            <a:rect l="l" t="t" r="r" b="b"/>
            <a:pathLst>
              <a:path w="9753600" h="95250">
                <a:moveTo>
                  <a:pt x="0" y="0"/>
                </a:moveTo>
                <a:lnTo>
                  <a:pt x="9753599" y="0"/>
                </a:lnTo>
                <a:lnTo>
                  <a:pt x="9753599" y="95249"/>
                </a:lnTo>
                <a:lnTo>
                  <a:pt x="0" y="95249"/>
                </a:lnTo>
                <a:lnTo>
                  <a:pt x="0" y="0"/>
                </a:lnTo>
                <a:close/>
              </a:path>
            </a:pathLst>
          </a:custGeom>
          <a:solidFill>
            <a:schemeClr val="bg1"/>
          </a:solidFill>
        </p:spPr>
        <p:txBody>
          <a:bodyPr wrap="square" lIns="0" tIns="0" rIns="0" bIns="0" rtlCol="0"/>
          <a:lstStyle/>
          <a:p>
            <a:endParaRPr/>
          </a:p>
        </p:txBody>
      </p:sp>
    </p:spTree>
    <p:extLst>
      <p:ext uri="{BB962C8B-B14F-4D97-AF65-F5344CB8AC3E}">
        <p14:creationId xmlns:p14="http://schemas.microsoft.com/office/powerpoint/2010/main" val="28673282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9753600" cy="7315200"/>
          </a:xfrm>
          <a:custGeom>
            <a:avLst/>
            <a:gdLst/>
            <a:ahLst/>
            <a:cxnLst/>
            <a:rect l="l" t="t" r="r" b="b"/>
            <a:pathLst>
              <a:path w="9753600" h="7315200">
                <a:moveTo>
                  <a:pt x="0" y="0"/>
                </a:moveTo>
                <a:lnTo>
                  <a:pt x="9753600" y="0"/>
                </a:lnTo>
                <a:lnTo>
                  <a:pt x="9753600" y="7315200"/>
                </a:lnTo>
                <a:lnTo>
                  <a:pt x="0" y="7315200"/>
                </a:lnTo>
                <a:lnTo>
                  <a:pt x="0" y="0"/>
                </a:lnTo>
                <a:close/>
              </a:path>
            </a:pathLst>
          </a:custGeom>
          <a:solidFill>
            <a:srgbClr val="5D6A7A"/>
          </a:solidFill>
        </p:spPr>
        <p:txBody>
          <a:bodyPr wrap="square" lIns="0" tIns="0" rIns="0" bIns="0" rtlCol="0"/>
          <a:lstStyle/>
          <a:p>
            <a:endParaRPr dirty="0"/>
          </a:p>
        </p:txBody>
      </p:sp>
      <p:sp>
        <p:nvSpPr>
          <p:cNvPr id="3" name="object 4">
            <a:extLst>
              <a:ext uri="{FF2B5EF4-FFF2-40B4-BE49-F238E27FC236}">
                <a16:creationId xmlns:a16="http://schemas.microsoft.com/office/drawing/2014/main" id="{7CED9E1C-AA18-4FFA-94D1-0E9B8A704E97}"/>
              </a:ext>
            </a:extLst>
          </p:cNvPr>
          <p:cNvSpPr txBox="1"/>
          <p:nvPr/>
        </p:nvSpPr>
        <p:spPr>
          <a:xfrm>
            <a:off x="381000" y="297108"/>
            <a:ext cx="6096000" cy="403572"/>
          </a:xfrm>
          <a:prstGeom prst="rect">
            <a:avLst/>
          </a:prstGeom>
        </p:spPr>
        <p:txBody>
          <a:bodyPr vert="horz" wrap="square" lIns="0" tIns="12065" rIns="0" bIns="0" rtlCol="0">
            <a:spAutoFit/>
          </a:bodyPr>
          <a:lstStyle/>
          <a:p>
            <a:pPr marL="81915" marR="5080" indent="-69850">
              <a:lnSpc>
                <a:spcPct val="115599"/>
              </a:lnSpc>
              <a:spcBef>
                <a:spcPts val="95"/>
              </a:spcBef>
            </a:pPr>
            <a:r>
              <a:rPr lang="en-US" sz="2400" b="1" spc="25" dirty="0">
                <a:solidFill>
                  <a:schemeClr val="bg1"/>
                </a:solidFill>
                <a:latin typeface="Arial" panose="020B0604020202020204" pitchFamily="34" charset="0"/>
                <a:cs typeface="Arial" panose="020B0604020202020204" pitchFamily="34" charset="0"/>
              </a:rPr>
              <a:t>Bitcoin Closing Price Standard Deviation</a:t>
            </a:r>
            <a:endParaRPr sz="2400" b="1" dirty="0">
              <a:solidFill>
                <a:schemeClr val="bg1"/>
              </a:solidFill>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BE99C96A-09AC-4758-8641-6FC56B756E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0600" y="1066800"/>
            <a:ext cx="7887034" cy="5520924"/>
          </a:xfrm>
          <a:prstGeom prst="rect">
            <a:avLst/>
          </a:prstGeom>
          <a:ln w="28575">
            <a:solidFill>
              <a:schemeClr val="tx1"/>
            </a:solidFill>
          </a:ln>
        </p:spPr>
      </p:pic>
      <p:sp>
        <p:nvSpPr>
          <p:cNvPr id="6" name="object 7">
            <a:extLst>
              <a:ext uri="{FF2B5EF4-FFF2-40B4-BE49-F238E27FC236}">
                <a16:creationId xmlns:a16="http://schemas.microsoft.com/office/drawing/2014/main" id="{90AE5B55-05BB-438F-8EF2-8DA203B60E13}"/>
              </a:ext>
            </a:extLst>
          </p:cNvPr>
          <p:cNvSpPr/>
          <p:nvPr/>
        </p:nvSpPr>
        <p:spPr>
          <a:xfrm>
            <a:off x="6654520" y="470570"/>
            <a:ext cx="3017520" cy="95250"/>
          </a:xfrm>
          <a:custGeom>
            <a:avLst/>
            <a:gdLst/>
            <a:ahLst/>
            <a:cxnLst/>
            <a:rect l="l" t="t" r="r" b="b"/>
            <a:pathLst>
              <a:path w="4598034" h="95250">
                <a:moveTo>
                  <a:pt x="4597888" y="95249"/>
                </a:moveTo>
                <a:lnTo>
                  <a:pt x="0" y="95249"/>
                </a:lnTo>
                <a:lnTo>
                  <a:pt x="0" y="0"/>
                </a:lnTo>
                <a:lnTo>
                  <a:pt x="4597888" y="0"/>
                </a:lnTo>
                <a:lnTo>
                  <a:pt x="4597888" y="95249"/>
                </a:lnTo>
                <a:close/>
              </a:path>
            </a:pathLst>
          </a:custGeom>
          <a:solidFill>
            <a:srgbClr val="77CAC3"/>
          </a:solidFill>
        </p:spPr>
        <p:txBody>
          <a:bodyPr wrap="square" lIns="0" tIns="0" rIns="0" bIns="0" rtlCol="0"/>
          <a:lstStyle/>
          <a:p>
            <a:endParaRPr/>
          </a:p>
        </p:txBody>
      </p:sp>
      <p:sp>
        <p:nvSpPr>
          <p:cNvPr id="7" name="object 7">
            <a:extLst>
              <a:ext uri="{FF2B5EF4-FFF2-40B4-BE49-F238E27FC236}">
                <a16:creationId xmlns:a16="http://schemas.microsoft.com/office/drawing/2014/main" id="{5FBCEDA7-769F-4168-898E-683987625D6F}"/>
              </a:ext>
            </a:extLst>
          </p:cNvPr>
          <p:cNvSpPr/>
          <p:nvPr/>
        </p:nvSpPr>
        <p:spPr>
          <a:xfrm>
            <a:off x="0" y="6998677"/>
            <a:ext cx="9753600" cy="95250"/>
          </a:xfrm>
          <a:custGeom>
            <a:avLst/>
            <a:gdLst/>
            <a:ahLst/>
            <a:cxnLst/>
            <a:rect l="l" t="t" r="r" b="b"/>
            <a:pathLst>
              <a:path w="9753600" h="95250">
                <a:moveTo>
                  <a:pt x="0" y="0"/>
                </a:moveTo>
                <a:lnTo>
                  <a:pt x="9753599" y="0"/>
                </a:lnTo>
                <a:lnTo>
                  <a:pt x="9753599" y="95249"/>
                </a:lnTo>
                <a:lnTo>
                  <a:pt x="0" y="95249"/>
                </a:lnTo>
                <a:lnTo>
                  <a:pt x="0" y="0"/>
                </a:lnTo>
                <a:close/>
              </a:path>
            </a:pathLst>
          </a:custGeom>
          <a:solidFill>
            <a:schemeClr val="bg1"/>
          </a:solidFill>
        </p:spPr>
        <p:txBody>
          <a:bodyPr wrap="square" lIns="0" tIns="0" rIns="0" bIns="0" rtlCol="0"/>
          <a:lstStyle/>
          <a:p>
            <a:endParaRPr/>
          </a:p>
        </p:txBody>
      </p:sp>
    </p:spTree>
    <p:extLst>
      <p:ext uri="{BB962C8B-B14F-4D97-AF65-F5344CB8AC3E}">
        <p14:creationId xmlns:p14="http://schemas.microsoft.com/office/powerpoint/2010/main" val="37460201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9753600" cy="7315199"/>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0" y="0"/>
            <a:ext cx="9753600" cy="7315200"/>
          </a:xfrm>
          <a:prstGeom prst="rect">
            <a:avLst/>
          </a:prstGeom>
          <a:blipFill>
            <a:blip r:embed="rId3" cstate="print"/>
            <a:stretch>
              <a:fillRect/>
            </a:stretch>
          </a:blipFill>
        </p:spPr>
        <p:txBody>
          <a:bodyPr wrap="square" lIns="0" tIns="0" rIns="0" bIns="0" rtlCol="0"/>
          <a:lstStyle/>
          <a:p>
            <a:endParaRPr dirty="0"/>
          </a:p>
        </p:txBody>
      </p:sp>
      <p:sp>
        <p:nvSpPr>
          <p:cNvPr id="4" name="object 4"/>
          <p:cNvSpPr/>
          <p:nvPr/>
        </p:nvSpPr>
        <p:spPr>
          <a:xfrm>
            <a:off x="0" y="2962275"/>
            <a:ext cx="9753600" cy="4352925"/>
          </a:xfrm>
          <a:custGeom>
            <a:avLst/>
            <a:gdLst/>
            <a:ahLst/>
            <a:cxnLst/>
            <a:rect l="l" t="t" r="r" b="b"/>
            <a:pathLst>
              <a:path w="9753600" h="4352925">
                <a:moveTo>
                  <a:pt x="0" y="4352924"/>
                </a:moveTo>
                <a:lnTo>
                  <a:pt x="9753600" y="4352924"/>
                </a:lnTo>
                <a:lnTo>
                  <a:pt x="9753600" y="0"/>
                </a:lnTo>
                <a:lnTo>
                  <a:pt x="0" y="0"/>
                </a:lnTo>
                <a:lnTo>
                  <a:pt x="0" y="4352924"/>
                </a:lnTo>
                <a:close/>
              </a:path>
            </a:pathLst>
          </a:custGeom>
          <a:solidFill>
            <a:srgbClr val="77CAC3">
              <a:alpha val="79998"/>
            </a:srgbClr>
          </a:solidFill>
        </p:spPr>
        <p:txBody>
          <a:bodyPr wrap="square" lIns="0" tIns="0" rIns="0" bIns="0" rtlCol="0"/>
          <a:lstStyle/>
          <a:p>
            <a:endParaRPr/>
          </a:p>
        </p:txBody>
      </p:sp>
      <p:sp>
        <p:nvSpPr>
          <p:cNvPr id="5" name="object 5"/>
          <p:cNvSpPr txBox="1">
            <a:spLocks noGrp="1"/>
          </p:cNvSpPr>
          <p:nvPr>
            <p:ph type="title"/>
          </p:nvPr>
        </p:nvSpPr>
        <p:spPr>
          <a:xfrm>
            <a:off x="228454" y="878511"/>
            <a:ext cx="4865604" cy="1493999"/>
          </a:xfrm>
          <a:prstGeom prst="rect">
            <a:avLst/>
          </a:prstGeom>
        </p:spPr>
        <p:txBody>
          <a:bodyPr vert="horz" wrap="square" lIns="0" tIns="16510" rIns="0" bIns="0" rtlCol="0">
            <a:spAutoFit/>
          </a:bodyPr>
          <a:lstStyle/>
          <a:p>
            <a:pPr marL="12700">
              <a:lnSpc>
                <a:spcPct val="100000"/>
              </a:lnSpc>
              <a:spcBef>
                <a:spcPts val="130"/>
              </a:spcBef>
            </a:pPr>
            <a:r>
              <a:rPr lang="en-US" sz="4800" spc="190" dirty="0">
                <a:solidFill>
                  <a:srgbClr val="FFFFFF"/>
                </a:solidFill>
              </a:rPr>
              <a:t>Discussion &amp; Post Mortem</a:t>
            </a:r>
            <a:endParaRPr sz="4800" dirty="0"/>
          </a:p>
        </p:txBody>
      </p:sp>
      <p:sp>
        <p:nvSpPr>
          <p:cNvPr id="6" name="object 6"/>
          <p:cNvSpPr txBox="1"/>
          <p:nvPr/>
        </p:nvSpPr>
        <p:spPr>
          <a:xfrm>
            <a:off x="647700" y="4296107"/>
            <a:ext cx="8458200" cy="2689839"/>
          </a:xfrm>
          <a:prstGeom prst="rect">
            <a:avLst/>
          </a:prstGeom>
        </p:spPr>
        <p:txBody>
          <a:bodyPr vert="horz" wrap="square" lIns="0" tIns="73025" rIns="0" bIns="0" rtlCol="0">
            <a:spAutoFit/>
          </a:bodyPr>
          <a:lstStyle/>
          <a:p>
            <a:pPr marL="12700" algn="just">
              <a:lnSpc>
                <a:spcPct val="100000"/>
              </a:lnSpc>
              <a:spcBef>
                <a:spcPts val="575"/>
              </a:spcBef>
            </a:pPr>
            <a:r>
              <a:rPr lang="en-US" sz="2400" spc="55" dirty="0">
                <a:solidFill>
                  <a:srgbClr val="FFFFFF"/>
                </a:solidFill>
                <a:latin typeface="Georgia"/>
                <a:cs typeface="Georgia"/>
              </a:rPr>
              <a:t>We found a correlation between the news count and prices. The two variables appeared to follow the same trend. We could not conclude if the news drove price or if price drove news. Our regression analysis showed that less than 1 percent of the change in price could be attributed to the news count.</a:t>
            </a:r>
          </a:p>
          <a:p>
            <a:pPr marL="355600" indent="-342900">
              <a:lnSpc>
                <a:spcPct val="100000"/>
              </a:lnSpc>
              <a:spcBef>
                <a:spcPts val="575"/>
              </a:spcBef>
              <a:buFont typeface="Arial" panose="020B0604020202020204" pitchFamily="34" charset="0"/>
              <a:buChar char="•"/>
            </a:pPr>
            <a:endParaRPr lang="en-US" sz="2100" spc="55" dirty="0">
              <a:solidFill>
                <a:srgbClr val="FFFFFF"/>
              </a:solidFill>
              <a:latin typeface="Georgia"/>
              <a:cs typeface="Georgia"/>
            </a:endParaRPr>
          </a:p>
        </p:txBody>
      </p:sp>
      <p:sp>
        <p:nvSpPr>
          <p:cNvPr id="7" name="object 7"/>
          <p:cNvSpPr/>
          <p:nvPr/>
        </p:nvSpPr>
        <p:spPr>
          <a:xfrm>
            <a:off x="5155711" y="1628775"/>
            <a:ext cx="4598035" cy="95250"/>
          </a:xfrm>
          <a:custGeom>
            <a:avLst/>
            <a:gdLst/>
            <a:ahLst/>
            <a:cxnLst/>
            <a:rect l="l" t="t" r="r" b="b"/>
            <a:pathLst>
              <a:path w="4598034" h="95250">
                <a:moveTo>
                  <a:pt x="4597888" y="95249"/>
                </a:moveTo>
                <a:lnTo>
                  <a:pt x="0" y="95249"/>
                </a:lnTo>
                <a:lnTo>
                  <a:pt x="0" y="0"/>
                </a:lnTo>
                <a:lnTo>
                  <a:pt x="4597888" y="0"/>
                </a:lnTo>
                <a:lnTo>
                  <a:pt x="4597888" y="95249"/>
                </a:lnTo>
                <a:close/>
              </a:path>
            </a:pathLst>
          </a:custGeom>
          <a:solidFill>
            <a:srgbClr val="77CAC3"/>
          </a:solidFill>
        </p:spPr>
        <p:txBody>
          <a:bodyPr wrap="square" lIns="0" tIns="0" rIns="0" bIns="0" rtlCol="0"/>
          <a:lstStyle/>
          <a:p>
            <a:endParaRPr/>
          </a:p>
        </p:txBody>
      </p:sp>
      <p:pic>
        <p:nvPicPr>
          <p:cNvPr id="9" name="Graphic 8" descr="Upward trend">
            <a:extLst>
              <a:ext uri="{FF2B5EF4-FFF2-40B4-BE49-F238E27FC236}">
                <a16:creationId xmlns:a16="http://schemas.microsoft.com/office/drawing/2014/main" id="{A6DD7193-BAEC-4FA6-9191-2B6857473C1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114800" y="2968915"/>
            <a:ext cx="1066800" cy="1066800"/>
          </a:xfrm>
          <a:prstGeom prst="rect">
            <a:avLst/>
          </a:prstGeom>
        </p:spPr>
      </p:pic>
      <p:pic>
        <p:nvPicPr>
          <p:cNvPr id="11" name="Graphic 10" descr="Piggy Bank">
            <a:extLst>
              <a:ext uri="{FF2B5EF4-FFF2-40B4-BE49-F238E27FC236}">
                <a16:creationId xmlns:a16="http://schemas.microsoft.com/office/drawing/2014/main" id="{1B88FAEC-DCAE-4016-9827-A389F4D86D1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90600" y="2968915"/>
            <a:ext cx="1066800" cy="1066800"/>
          </a:xfrm>
          <a:prstGeom prst="rect">
            <a:avLst/>
          </a:prstGeom>
        </p:spPr>
      </p:pic>
      <p:pic>
        <p:nvPicPr>
          <p:cNvPr id="13" name="Graphic 12" descr="Chat">
            <a:extLst>
              <a:ext uri="{FF2B5EF4-FFF2-40B4-BE49-F238E27FC236}">
                <a16:creationId xmlns:a16="http://schemas.microsoft.com/office/drawing/2014/main" id="{D26A0A09-191A-4E29-824B-34C90E02300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315200" y="2968915"/>
            <a:ext cx="1066800" cy="1066800"/>
          </a:xfrm>
          <a:prstGeom prst="rect">
            <a:avLst/>
          </a:prstGeom>
        </p:spPr>
      </p:pic>
      <p:sp>
        <p:nvSpPr>
          <p:cNvPr id="14" name="Rectangle 13">
            <a:extLst>
              <a:ext uri="{FF2B5EF4-FFF2-40B4-BE49-F238E27FC236}">
                <a16:creationId xmlns:a16="http://schemas.microsoft.com/office/drawing/2014/main" id="{B2BE9864-34B2-43FF-B653-784FD6225B23}"/>
              </a:ext>
            </a:extLst>
          </p:cNvPr>
          <p:cNvSpPr/>
          <p:nvPr/>
        </p:nvSpPr>
        <p:spPr>
          <a:xfrm>
            <a:off x="0" y="2962939"/>
            <a:ext cx="9753600" cy="1038346"/>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819651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9753600" cy="73152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0" y="0"/>
            <a:ext cx="9753600" cy="7315200"/>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0" y="0"/>
            <a:ext cx="3390900" cy="3152775"/>
          </a:xfrm>
          <a:custGeom>
            <a:avLst/>
            <a:gdLst/>
            <a:ahLst/>
            <a:cxnLst/>
            <a:rect l="l" t="t" r="r" b="b"/>
            <a:pathLst>
              <a:path w="3390900" h="3152775">
                <a:moveTo>
                  <a:pt x="0" y="3152775"/>
                </a:moveTo>
                <a:lnTo>
                  <a:pt x="3390868" y="3152775"/>
                </a:lnTo>
                <a:lnTo>
                  <a:pt x="3390868" y="0"/>
                </a:lnTo>
                <a:lnTo>
                  <a:pt x="0" y="0"/>
                </a:lnTo>
                <a:lnTo>
                  <a:pt x="0" y="3152775"/>
                </a:lnTo>
                <a:close/>
              </a:path>
            </a:pathLst>
          </a:custGeom>
          <a:solidFill>
            <a:srgbClr val="77CAC3">
              <a:alpha val="79998"/>
            </a:srgbClr>
          </a:solidFill>
        </p:spPr>
        <p:txBody>
          <a:bodyPr wrap="square" lIns="0" tIns="0" rIns="0" bIns="0" rtlCol="0"/>
          <a:lstStyle/>
          <a:p>
            <a:endParaRPr/>
          </a:p>
        </p:txBody>
      </p:sp>
      <p:sp>
        <p:nvSpPr>
          <p:cNvPr id="5" name="object 5"/>
          <p:cNvSpPr/>
          <p:nvPr/>
        </p:nvSpPr>
        <p:spPr>
          <a:xfrm>
            <a:off x="0" y="3248025"/>
            <a:ext cx="3390900" cy="4067175"/>
          </a:xfrm>
          <a:custGeom>
            <a:avLst/>
            <a:gdLst/>
            <a:ahLst/>
            <a:cxnLst/>
            <a:rect l="l" t="t" r="r" b="b"/>
            <a:pathLst>
              <a:path w="3390900" h="4067175">
                <a:moveTo>
                  <a:pt x="0" y="4067174"/>
                </a:moveTo>
                <a:lnTo>
                  <a:pt x="3390868" y="4067174"/>
                </a:lnTo>
                <a:lnTo>
                  <a:pt x="3390868" y="0"/>
                </a:lnTo>
                <a:lnTo>
                  <a:pt x="0" y="0"/>
                </a:lnTo>
                <a:lnTo>
                  <a:pt x="0" y="4067174"/>
                </a:lnTo>
                <a:close/>
              </a:path>
            </a:pathLst>
          </a:custGeom>
          <a:solidFill>
            <a:srgbClr val="77CAC3">
              <a:alpha val="79998"/>
            </a:srgbClr>
          </a:solidFill>
        </p:spPr>
        <p:txBody>
          <a:bodyPr wrap="square" lIns="0" tIns="0" rIns="0" bIns="0" rtlCol="0"/>
          <a:lstStyle/>
          <a:p>
            <a:endParaRPr/>
          </a:p>
        </p:txBody>
      </p:sp>
      <p:sp>
        <p:nvSpPr>
          <p:cNvPr id="6" name="object 6"/>
          <p:cNvSpPr txBox="1"/>
          <p:nvPr/>
        </p:nvSpPr>
        <p:spPr>
          <a:xfrm>
            <a:off x="4421298" y="2410464"/>
            <a:ext cx="5165725" cy="1247136"/>
          </a:xfrm>
          <a:prstGeom prst="rect">
            <a:avLst/>
          </a:prstGeom>
        </p:spPr>
        <p:txBody>
          <a:bodyPr vert="horz" wrap="square" lIns="0" tIns="15875" rIns="0" bIns="0" rtlCol="0">
            <a:spAutoFit/>
          </a:bodyPr>
          <a:lstStyle/>
          <a:p>
            <a:pPr marL="12700">
              <a:lnSpc>
                <a:spcPct val="100000"/>
              </a:lnSpc>
              <a:spcBef>
                <a:spcPts val="125"/>
              </a:spcBef>
            </a:pPr>
            <a:r>
              <a:rPr lang="en-US" sz="8000" dirty="0">
                <a:solidFill>
                  <a:srgbClr val="77CAC3"/>
                </a:solidFill>
                <a:latin typeface="Arial Black"/>
                <a:cs typeface="Arial" panose="020B0604020202020204" pitchFamily="34" charset="0"/>
              </a:rPr>
              <a:t>Thanks!</a:t>
            </a:r>
            <a:endParaRPr sz="8000" dirty="0">
              <a:latin typeface="Arial Black"/>
              <a:cs typeface="Arial" panose="020B0604020202020204" pitchFamily="34" charset="0"/>
            </a:endParaRPr>
          </a:p>
        </p:txBody>
      </p:sp>
      <p:sp>
        <p:nvSpPr>
          <p:cNvPr id="7" name="object 7"/>
          <p:cNvSpPr txBox="1"/>
          <p:nvPr/>
        </p:nvSpPr>
        <p:spPr>
          <a:xfrm>
            <a:off x="4572000" y="3657600"/>
            <a:ext cx="4547870" cy="418063"/>
          </a:xfrm>
          <a:prstGeom prst="rect">
            <a:avLst/>
          </a:prstGeom>
        </p:spPr>
        <p:txBody>
          <a:bodyPr vert="horz" wrap="square" lIns="0" tIns="48260" rIns="0" bIns="0" rtlCol="0">
            <a:spAutoFit/>
          </a:bodyPr>
          <a:lstStyle/>
          <a:p>
            <a:pPr marL="12700">
              <a:lnSpc>
                <a:spcPct val="100000"/>
              </a:lnSpc>
              <a:spcBef>
                <a:spcPts val="380"/>
              </a:spcBef>
            </a:pPr>
            <a:r>
              <a:rPr lang="en-US" sz="2400" spc="35" dirty="0">
                <a:solidFill>
                  <a:schemeClr val="bg1"/>
                </a:solidFill>
                <a:latin typeface="Georgia"/>
                <a:cs typeface="Georgia"/>
              </a:rPr>
              <a:t>Question &amp; Answer Session.</a:t>
            </a:r>
            <a:endParaRPr sz="2400" dirty="0">
              <a:solidFill>
                <a:schemeClr val="bg1"/>
              </a:solidFill>
              <a:latin typeface="Georgia"/>
              <a:cs typeface="Georgia"/>
            </a:endParaRPr>
          </a:p>
        </p:txBody>
      </p:sp>
      <p:sp>
        <p:nvSpPr>
          <p:cNvPr id="9" name="object 9"/>
          <p:cNvSpPr/>
          <p:nvPr/>
        </p:nvSpPr>
        <p:spPr>
          <a:xfrm>
            <a:off x="0" y="3152775"/>
            <a:ext cx="4092575" cy="95250"/>
          </a:xfrm>
          <a:custGeom>
            <a:avLst/>
            <a:gdLst/>
            <a:ahLst/>
            <a:cxnLst/>
            <a:rect l="l" t="t" r="r" b="b"/>
            <a:pathLst>
              <a:path w="4092575" h="95250">
                <a:moveTo>
                  <a:pt x="0" y="0"/>
                </a:moveTo>
                <a:lnTo>
                  <a:pt x="4092311" y="0"/>
                </a:lnTo>
                <a:lnTo>
                  <a:pt x="4092311" y="95249"/>
                </a:lnTo>
                <a:lnTo>
                  <a:pt x="0" y="95249"/>
                </a:lnTo>
                <a:lnTo>
                  <a:pt x="0" y="0"/>
                </a:lnTo>
                <a:close/>
              </a:path>
            </a:pathLst>
          </a:custGeom>
          <a:solidFill>
            <a:srgbClr val="FFFFFF"/>
          </a:solidFill>
        </p:spPr>
        <p:txBody>
          <a:bodyPr wrap="square" lIns="0" tIns="0" rIns="0" bIns="0" rtlCol="0"/>
          <a:lstStyle/>
          <a:p>
            <a:endParaRPr/>
          </a:p>
        </p:txBody>
      </p:sp>
    </p:spTree>
    <p:extLst>
      <p:ext uri="{BB962C8B-B14F-4D97-AF65-F5344CB8AC3E}">
        <p14:creationId xmlns:p14="http://schemas.microsoft.com/office/powerpoint/2010/main" val="39197147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9753600" cy="7315199"/>
          </a:xfrm>
          <a:prstGeom prst="rect">
            <a:avLst/>
          </a:prstGeom>
          <a:blipFill>
            <a:blip r:embed="rId3" cstate="print"/>
            <a:stretch>
              <a:fillRect/>
            </a:stretch>
          </a:blipFill>
        </p:spPr>
        <p:txBody>
          <a:bodyPr wrap="square" lIns="0" tIns="0" rIns="0" bIns="0" rtlCol="0"/>
          <a:lstStyle/>
          <a:p>
            <a:endParaRPr/>
          </a:p>
        </p:txBody>
      </p:sp>
      <p:sp>
        <p:nvSpPr>
          <p:cNvPr id="3" name="object 3"/>
          <p:cNvSpPr/>
          <p:nvPr/>
        </p:nvSpPr>
        <p:spPr>
          <a:xfrm>
            <a:off x="0" y="0"/>
            <a:ext cx="9753600" cy="7315200"/>
          </a:xfrm>
          <a:prstGeom prst="rect">
            <a:avLst/>
          </a:prstGeom>
          <a:blipFill>
            <a:blip r:embed="rId4" cstate="print"/>
            <a:stretch>
              <a:fillRect/>
            </a:stretch>
          </a:blipFill>
        </p:spPr>
        <p:txBody>
          <a:bodyPr wrap="square" lIns="0" tIns="0" rIns="0" bIns="0" rtlCol="0"/>
          <a:lstStyle/>
          <a:p>
            <a:endParaRPr dirty="0"/>
          </a:p>
        </p:txBody>
      </p:sp>
      <p:sp>
        <p:nvSpPr>
          <p:cNvPr id="4" name="object 4"/>
          <p:cNvSpPr/>
          <p:nvPr/>
        </p:nvSpPr>
        <p:spPr>
          <a:xfrm>
            <a:off x="0" y="2743199"/>
            <a:ext cx="9753600" cy="4627597"/>
          </a:xfrm>
          <a:custGeom>
            <a:avLst/>
            <a:gdLst/>
            <a:ahLst/>
            <a:cxnLst/>
            <a:rect l="l" t="t" r="r" b="b"/>
            <a:pathLst>
              <a:path w="9753600" h="4352925">
                <a:moveTo>
                  <a:pt x="0" y="4352924"/>
                </a:moveTo>
                <a:lnTo>
                  <a:pt x="9753600" y="4352924"/>
                </a:lnTo>
                <a:lnTo>
                  <a:pt x="9753600" y="0"/>
                </a:lnTo>
                <a:lnTo>
                  <a:pt x="0" y="0"/>
                </a:lnTo>
                <a:lnTo>
                  <a:pt x="0" y="4352924"/>
                </a:lnTo>
                <a:close/>
              </a:path>
            </a:pathLst>
          </a:custGeom>
          <a:solidFill>
            <a:srgbClr val="77CAC3">
              <a:alpha val="79998"/>
            </a:srgbClr>
          </a:solidFill>
        </p:spPr>
        <p:txBody>
          <a:bodyPr wrap="square" lIns="0" tIns="0" rIns="0" bIns="0" rtlCol="0"/>
          <a:lstStyle/>
          <a:p>
            <a:endParaRPr sz="4800" dirty="0"/>
          </a:p>
        </p:txBody>
      </p:sp>
      <p:sp>
        <p:nvSpPr>
          <p:cNvPr id="5" name="object 5"/>
          <p:cNvSpPr txBox="1">
            <a:spLocks noGrp="1"/>
          </p:cNvSpPr>
          <p:nvPr>
            <p:ph type="title"/>
          </p:nvPr>
        </p:nvSpPr>
        <p:spPr>
          <a:xfrm>
            <a:off x="1212304" y="913682"/>
            <a:ext cx="3881754" cy="1493999"/>
          </a:xfrm>
          <a:prstGeom prst="rect">
            <a:avLst/>
          </a:prstGeom>
        </p:spPr>
        <p:txBody>
          <a:bodyPr vert="horz" wrap="square" lIns="0" tIns="16510" rIns="0" bIns="0" rtlCol="0">
            <a:spAutoFit/>
          </a:bodyPr>
          <a:lstStyle/>
          <a:p>
            <a:pPr marL="12700">
              <a:lnSpc>
                <a:spcPct val="100000"/>
              </a:lnSpc>
              <a:spcBef>
                <a:spcPts val="130"/>
              </a:spcBef>
            </a:pPr>
            <a:r>
              <a:rPr lang="en-US" sz="4800" spc="190" dirty="0">
                <a:solidFill>
                  <a:srgbClr val="FFFFFF"/>
                </a:solidFill>
              </a:rPr>
              <a:t>Motivation Summary</a:t>
            </a:r>
            <a:endParaRPr sz="4800" dirty="0"/>
          </a:p>
        </p:txBody>
      </p:sp>
      <p:sp>
        <p:nvSpPr>
          <p:cNvPr id="6" name="object 6"/>
          <p:cNvSpPr txBox="1"/>
          <p:nvPr/>
        </p:nvSpPr>
        <p:spPr>
          <a:xfrm>
            <a:off x="2202891" y="3185260"/>
            <a:ext cx="6776478" cy="3459280"/>
          </a:xfrm>
          <a:prstGeom prst="rect">
            <a:avLst/>
          </a:prstGeom>
        </p:spPr>
        <p:txBody>
          <a:bodyPr vert="horz" wrap="square" lIns="0" tIns="73025" rIns="0" bIns="0" rtlCol="0">
            <a:spAutoFit/>
          </a:bodyPr>
          <a:lstStyle/>
          <a:p>
            <a:pPr marL="12700">
              <a:lnSpc>
                <a:spcPct val="100000"/>
              </a:lnSpc>
              <a:spcBef>
                <a:spcPts val="1200"/>
              </a:spcBef>
              <a:spcAft>
                <a:spcPts val="1200"/>
              </a:spcAft>
            </a:pPr>
            <a:r>
              <a:rPr lang="en-US" sz="2000" spc="55" dirty="0">
                <a:solidFill>
                  <a:srgbClr val="FFFFFF"/>
                </a:solidFill>
                <a:latin typeface="Georgia"/>
                <a:cs typeface="Georgia"/>
              </a:rPr>
              <a:t>Hypothesis :  The frequency of news drives the price of crypto currencies. News impacts investor confidence.</a:t>
            </a:r>
          </a:p>
          <a:p>
            <a:pPr marL="12700">
              <a:lnSpc>
                <a:spcPct val="100000"/>
              </a:lnSpc>
              <a:spcBef>
                <a:spcPts val="1200"/>
              </a:spcBef>
              <a:spcAft>
                <a:spcPts val="1200"/>
              </a:spcAft>
            </a:pPr>
            <a:r>
              <a:rPr lang="en-US" sz="2000" spc="55" dirty="0">
                <a:solidFill>
                  <a:srgbClr val="FFFFFF"/>
                </a:solidFill>
                <a:latin typeface="Georgia"/>
                <a:cs typeface="Georgia"/>
              </a:rPr>
              <a:t>Question: Can we make good investment decision based on how much a crypto is mentioned in the news? We chose this question because the price of currency does not appear to be driven by typical market conditions. </a:t>
            </a:r>
          </a:p>
          <a:p>
            <a:pPr marL="12700">
              <a:lnSpc>
                <a:spcPct val="100000"/>
              </a:lnSpc>
              <a:spcBef>
                <a:spcPts val="1200"/>
              </a:spcBef>
              <a:spcAft>
                <a:spcPts val="1200"/>
              </a:spcAft>
            </a:pPr>
            <a:r>
              <a:rPr lang="en-US" sz="2000" spc="55" dirty="0">
                <a:solidFill>
                  <a:srgbClr val="FFFFFF"/>
                </a:solidFill>
                <a:latin typeface="Georgia"/>
                <a:cs typeface="Georgia"/>
              </a:rPr>
              <a:t>Overall the observations we made were encouraging. We were able to see a correlation between price and news count. However we could not prove causality.</a:t>
            </a:r>
          </a:p>
        </p:txBody>
      </p:sp>
      <p:sp>
        <p:nvSpPr>
          <p:cNvPr id="7" name="object 7"/>
          <p:cNvSpPr/>
          <p:nvPr/>
        </p:nvSpPr>
        <p:spPr>
          <a:xfrm>
            <a:off x="5155711" y="1628775"/>
            <a:ext cx="4598035" cy="95250"/>
          </a:xfrm>
          <a:custGeom>
            <a:avLst/>
            <a:gdLst/>
            <a:ahLst/>
            <a:cxnLst/>
            <a:rect l="l" t="t" r="r" b="b"/>
            <a:pathLst>
              <a:path w="4598034" h="95250">
                <a:moveTo>
                  <a:pt x="4597888" y="95249"/>
                </a:moveTo>
                <a:lnTo>
                  <a:pt x="0" y="95249"/>
                </a:lnTo>
                <a:lnTo>
                  <a:pt x="0" y="0"/>
                </a:lnTo>
                <a:lnTo>
                  <a:pt x="4597888" y="0"/>
                </a:lnTo>
                <a:lnTo>
                  <a:pt x="4597888" y="95249"/>
                </a:lnTo>
                <a:close/>
              </a:path>
            </a:pathLst>
          </a:custGeom>
          <a:solidFill>
            <a:srgbClr val="77CAC3"/>
          </a:solidFill>
        </p:spPr>
        <p:txBody>
          <a:bodyPr wrap="square" lIns="0" tIns="0" rIns="0" bIns="0" rtlCol="0"/>
          <a:lstStyle/>
          <a:p>
            <a:endParaRPr/>
          </a:p>
        </p:txBody>
      </p:sp>
      <p:pic>
        <p:nvPicPr>
          <p:cNvPr id="18" name="Graphic 17" descr="Thought bubble">
            <a:extLst>
              <a:ext uri="{FF2B5EF4-FFF2-40B4-BE49-F238E27FC236}">
                <a16:creationId xmlns:a16="http://schemas.microsoft.com/office/drawing/2014/main" id="{CF342562-C59A-4A66-8579-6B698D3892C3}"/>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36187" y="3081782"/>
            <a:ext cx="1305684" cy="1305684"/>
          </a:xfrm>
          <a:prstGeom prst="rect">
            <a:avLst/>
          </a:prstGeom>
        </p:spPr>
      </p:pic>
      <p:pic>
        <p:nvPicPr>
          <p:cNvPr id="26" name="Graphic 25" descr="Head with Gears">
            <a:extLst>
              <a:ext uri="{FF2B5EF4-FFF2-40B4-BE49-F238E27FC236}">
                <a16:creationId xmlns:a16="http://schemas.microsoft.com/office/drawing/2014/main" id="{A4C8E2E6-8D3C-4CB5-A278-A11033B38D28}"/>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83966" y="4377037"/>
            <a:ext cx="1101300" cy="1101300"/>
          </a:xfrm>
          <a:prstGeom prst="rect">
            <a:avLst/>
          </a:prstGeom>
        </p:spPr>
      </p:pic>
      <p:pic>
        <p:nvPicPr>
          <p:cNvPr id="32" name="Graphic 31" descr="Help">
            <a:extLst>
              <a:ext uri="{FF2B5EF4-FFF2-40B4-BE49-F238E27FC236}">
                <a16:creationId xmlns:a16="http://schemas.microsoft.com/office/drawing/2014/main" id="{D42B43AD-C1D2-404B-A5AD-687EE0ACE02F}"/>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36187" y="5641489"/>
            <a:ext cx="914400" cy="914400"/>
          </a:xfrm>
          <a:prstGeom prst="rect">
            <a:avLst/>
          </a:prstGeom>
        </p:spPr>
      </p:pic>
      <p:cxnSp>
        <p:nvCxnSpPr>
          <p:cNvPr id="11" name="Straight Connector 10">
            <a:extLst>
              <a:ext uri="{FF2B5EF4-FFF2-40B4-BE49-F238E27FC236}">
                <a16:creationId xmlns:a16="http://schemas.microsoft.com/office/drawing/2014/main" id="{0D8181DB-E1DE-446E-8FA3-05B405889D24}"/>
              </a:ext>
            </a:extLst>
          </p:cNvPr>
          <p:cNvCxnSpPr>
            <a:cxnSpLocks/>
          </p:cNvCxnSpPr>
          <p:nvPr/>
        </p:nvCxnSpPr>
        <p:spPr>
          <a:xfrm flipV="1">
            <a:off x="0" y="7086600"/>
            <a:ext cx="9753600" cy="14177"/>
          </a:xfrm>
          <a:prstGeom prst="line">
            <a:avLst/>
          </a:prstGeom>
          <a:ln w="76200">
            <a:solidFill>
              <a:schemeClr val="bg1">
                <a:alpha val="80000"/>
              </a:schemeClr>
            </a:solidFill>
          </a:ln>
        </p:spPr>
        <p:style>
          <a:lnRef idx="1">
            <a:schemeClr val="dk1"/>
          </a:lnRef>
          <a:fillRef idx="0">
            <a:schemeClr val="dk1"/>
          </a:fillRef>
          <a:effectRef idx="0">
            <a:schemeClr val="dk1"/>
          </a:effectRef>
          <a:fontRef idx="minor">
            <a:schemeClr val="tx1"/>
          </a:fontRef>
        </p:style>
      </p:cxn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3" y="3581400"/>
            <a:ext cx="9753600" cy="5943599"/>
          </a:xfrm>
          <a:prstGeom prst="rect">
            <a:avLst/>
          </a:prstGeom>
          <a:blipFill>
            <a:blip r:embed="rId2" cstate="print"/>
            <a:stretch>
              <a:fillRect/>
            </a:stretch>
          </a:blipFill>
        </p:spPr>
        <p:txBody>
          <a:bodyPr wrap="square" lIns="0" tIns="0" rIns="0" bIns="0" rtlCol="0"/>
          <a:lstStyle/>
          <a:p>
            <a:endParaRPr dirty="0"/>
          </a:p>
        </p:txBody>
      </p:sp>
      <p:sp>
        <p:nvSpPr>
          <p:cNvPr id="4" name="object 4"/>
          <p:cNvSpPr/>
          <p:nvPr/>
        </p:nvSpPr>
        <p:spPr>
          <a:xfrm>
            <a:off x="-3" y="-80862"/>
            <a:ext cx="9753600" cy="5769282"/>
          </a:xfrm>
          <a:custGeom>
            <a:avLst/>
            <a:gdLst/>
            <a:ahLst/>
            <a:cxnLst/>
            <a:rect l="l" t="t" r="r" b="b"/>
            <a:pathLst>
              <a:path w="9753600" h="2590800">
                <a:moveTo>
                  <a:pt x="0" y="0"/>
                </a:moveTo>
                <a:lnTo>
                  <a:pt x="9753600" y="0"/>
                </a:lnTo>
                <a:lnTo>
                  <a:pt x="9753600" y="2590800"/>
                </a:lnTo>
                <a:lnTo>
                  <a:pt x="0" y="2590800"/>
                </a:lnTo>
                <a:lnTo>
                  <a:pt x="0" y="0"/>
                </a:lnTo>
                <a:close/>
              </a:path>
            </a:pathLst>
          </a:custGeom>
          <a:solidFill>
            <a:srgbClr val="77CAC3">
              <a:alpha val="79998"/>
            </a:srgbClr>
          </a:solidFill>
        </p:spPr>
        <p:txBody>
          <a:bodyPr wrap="square" lIns="0" tIns="0" rIns="0" bIns="0" rtlCol="0"/>
          <a:lstStyle/>
          <a:p>
            <a:endParaRPr dirty="0"/>
          </a:p>
        </p:txBody>
      </p:sp>
      <p:sp>
        <p:nvSpPr>
          <p:cNvPr id="5" name="object 5"/>
          <p:cNvSpPr/>
          <p:nvPr/>
        </p:nvSpPr>
        <p:spPr>
          <a:xfrm>
            <a:off x="5934713" y="7057362"/>
            <a:ext cx="3818890" cy="95250"/>
          </a:xfrm>
          <a:custGeom>
            <a:avLst/>
            <a:gdLst/>
            <a:ahLst/>
            <a:cxnLst/>
            <a:rect l="l" t="t" r="r" b="b"/>
            <a:pathLst>
              <a:path w="3818890" h="95250">
                <a:moveTo>
                  <a:pt x="3818886" y="95249"/>
                </a:moveTo>
                <a:lnTo>
                  <a:pt x="0" y="95249"/>
                </a:lnTo>
                <a:lnTo>
                  <a:pt x="0" y="0"/>
                </a:lnTo>
                <a:lnTo>
                  <a:pt x="3818886" y="0"/>
                </a:lnTo>
                <a:lnTo>
                  <a:pt x="3818886" y="95249"/>
                </a:lnTo>
                <a:close/>
              </a:path>
            </a:pathLst>
          </a:custGeom>
          <a:solidFill>
            <a:srgbClr val="FFFFFF"/>
          </a:solidFill>
        </p:spPr>
        <p:txBody>
          <a:bodyPr wrap="square" lIns="0" tIns="0" rIns="0" bIns="0" rtlCol="0"/>
          <a:lstStyle/>
          <a:p>
            <a:endParaRPr/>
          </a:p>
        </p:txBody>
      </p:sp>
      <p:sp>
        <p:nvSpPr>
          <p:cNvPr id="6" name="object 6"/>
          <p:cNvSpPr txBox="1"/>
          <p:nvPr/>
        </p:nvSpPr>
        <p:spPr>
          <a:xfrm>
            <a:off x="304800" y="197925"/>
            <a:ext cx="4954905" cy="841384"/>
          </a:xfrm>
          <a:prstGeom prst="rect">
            <a:avLst/>
          </a:prstGeom>
        </p:spPr>
        <p:txBody>
          <a:bodyPr vert="horz" wrap="square" lIns="0" tIns="151130" rIns="0" bIns="0" rtlCol="0">
            <a:spAutoFit/>
          </a:bodyPr>
          <a:lstStyle/>
          <a:p>
            <a:pPr marL="12700" marR="210185">
              <a:lnSpc>
                <a:spcPts val="5250"/>
              </a:lnSpc>
              <a:spcBef>
                <a:spcPts val="1190"/>
              </a:spcBef>
            </a:pPr>
            <a:r>
              <a:rPr lang="en-US" sz="5300" spc="125" dirty="0">
                <a:solidFill>
                  <a:srgbClr val="FFFFFF"/>
                </a:solidFill>
                <a:latin typeface="Arial Black"/>
                <a:cs typeface="Arial Black"/>
              </a:rPr>
              <a:t>Questions</a:t>
            </a:r>
          </a:p>
        </p:txBody>
      </p:sp>
      <p:sp>
        <p:nvSpPr>
          <p:cNvPr id="3" name="object 3"/>
          <p:cNvSpPr/>
          <p:nvPr/>
        </p:nvSpPr>
        <p:spPr>
          <a:xfrm>
            <a:off x="-9" y="5688420"/>
            <a:ext cx="7162800" cy="1777577"/>
          </a:xfrm>
          <a:prstGeom prst="rect">
            <a:avLst/>
          </a:prstGeom>
          <a:blipFill>
            <a:blip r:embed="rId3" cstate="print"/>
            <a:stretch>
              <a:fillRect/>
            </a:stretch>
          </a:blipFill>
        </p:spPr>
        <p:txBody>
          <a:bodyPr wrap="square" lIns="0" tIns="0" rIns="0" bIns="0" rtlCol="0"/>
          <a:lstStyle/>
          <a:p>
            <a:endParaRPr dirty="0"/>
          </a:p>
        </p:txBody>
      </p:sp>
      <p:sp>
        <p:nvSpPr>
          <p:cNvPr id="9" name="TextBox 8">
            <a:extLst>
              <a:ext uri="{FF2B5EF4-FFF2-40B4-BE49-F238E27FC236}">
                <a16:creationId xmlns:a16="http://schemas.microsoft.com/office/drawing/2014/main" id="{091559F3-8174-455E-91BB-13F871F6675C}"/>
              </a:ext>
            </a:extLst>
          </p:cNvPr>
          <p:cNvSpPr txBox="1"/>
          <p:nvPr/>
        </p:nvSpPr>
        <p:spPr>
          <a:xfrm>
            <a:off x="609600" y="1127040"/>
            <a:ext cx="8382000" cy="2025683"/>
          </a:xfrm>
          <a:prstGeom prst="rect">
            <a:avLst/>
          </a:prstGeom>
          <a:noFill/>
        </p:spPr>
        <p:txBody>
          <a:bodyPr wrap="square" rtlCol="0">
            <a:spAutoFit/>
          </a:bodyPr>
          <a:lstStyle/>
          <a:p>
            <a:pPr>
              <a:lnSpc>
                <a:spcPct val="150000"/>
              </a:lnSpc>
            </a:pPr>
            <a:r>
              <a:rPr lang="en-US" sz="2400" b="1" dirty="0">
                <a:latin typeface="Arial" panose="020B0604020202020204" pitchFamily="34" charset="0"/>
                <a:cs typeface="Arial" panose="020B0604020202020204" pitchFamily="34" charset="0"/>
              </a:rPr>
              <a:t>We were predominantly asking ourselves about: </a:t>
            </a:r>
          </a:p>
          <a:p>
            <a:pPr marL="0" lvl="1" indent="-285750">
              <a:lnSpc>
                <a:spcPct val="150000"/>
              </a:lnSpc>
              <a:buFont typeface="Wingdings" panose="05000000000000000000" pitchFamily="2" charset="2"/>
              <a:buChar char="ü"/>
            </a:pPr>
            <a:r>
              <a:rPr lang="en-US" dirty="0">
                <a:latin typeface="Arial" panose="020B0604020202020204" pitchFamily="34" charset="0"/>
                <a:cs typeface="Arial" panose="020B0604020202020204" pitchFamily="34" charset="0"/>
              </a:rPr>
              <a:t>How often is crypto talked about in social media or in the news?</a:t>
            </a:r>
          </a:p>
          <a:p>
            <a:pPr marL="0" lvl="1" indent="-285750">
              <a:lnSpc>
                <a:spcPct val="150000"/>
              </a:lnSpc>
              <a:buFont typeface="Wingdings" panose="05000000000000000000" pitchFamily="2" charset="2"/>
              <a:buChar char="ü"/>
            </a:pPr>
            <a:r>
              <a:rPr lang="en-US" dirty="0">
                <a:latin typeface="Arial" panose="020B0604020202020204" pitchFamily="34" charset="0"/>
                <a:cs typeface="Arial" panose="020B0604020202020204" pitchFamily="34" charset="0"/>
              </a:rPr>
              <a:t>What are the top Crypto currencies based on market capital?</a:t>
            </a:r>
          </a:p>
          <a:p>
            <a:pPr marL="0" lvl="1" indent="-285750">
              <a:lnSpc>
                <a:spcPct val="150000"/>
              </a:lnSpc>
              <a:buFont typeface="Wingdings" panose="05000000000000000000" pitchFamily="2" charset="2"/>
              <a:buChar char="ü"/>
            </a:pPr>
            <a:r>
              <a:rPr lang="en-US" dirty="0">
                <a:latin typeface="Arial" panose="020B0604020202020204" pitchFamily="34" charset="0"/>
                <a:cs typeface="Arial" panose="020B0604020202020204" pitchFamily="34" charset="0"/>
              </a:rPr>
              <a:t>What is the price and volume history for those cryptos?</a:t>
            </a:r>
          </a:p>
        </p:txBody>
      </p:sp>
      <p:cxnSp>
        <p:nvCxnSpPr>
          <p:cNvPr id="11" name="Straight Connector 10">
            <a:extLst>
              <a:ext uri="{FF2B5EF4-FFF2-40B4-BE49-F238E27FC236}">
                <a16:creationId xmlns:a16="http://schemas.microsoft.com/office/drawing/2014/main" id="{4C48743A-7F44-4385-95EB-33BA1B9535CF}"/>
              </a:ext>
            </a:extLst>
          </p:cNvPr>
          <p:cNvCxnSpPr/>
          <p:nvPr/>
        </p:nvCxnSpPr>
        <p:spPr>
          <a:xfrm>
            <a:off x="4497572" y="657326"/>
            <a:ext cx="4800600" cy="0"/>
          </a:xfrm>
          <a:prstGeom prst="line">
            <a:avLst/>
          </a:prstGeom>
          <a:ln w="76200">
            <a:solidFill>
              <a:schemeClr val="tx1">
                <a:lumMod val="85000"/>
                <a:lumOff val="15000"/>
                <a:alpha val="80000"/>
              </a:schemeClr>
            </a:solidFill>
          </a:ln>
        </p:spPr>
        <p:style>
          <a:lnRef idx="1">
            <a:schemeClr val="dk1"/>
          </a:lnRef>
          <a:fillRef idx="0">
            <a:schemeClr val="dk1"/>
          </a:fillRef>
          <a:effectRef idx="0">
            <a:schemeClr val="dk1"/>
          </a:effectRef>
          <a:fontRef idx="minor">
            <a:schemeClr val="tx1"/>
          </a:fontRef>
        </p:style>
      </p:cxnSp>
      <p:sp>
        <p:nvSpPr>
          <p:cNvPr id="7" name="TextBox 6">
            <a:extLst>
              <a:ext uri="{FF2B5EF4-FFF2-40B4-BE49-F238E27FC236}">
                <a16:creationId xmlns:a16="http://schemas.microsoft.com/office/drawing/2014/main" id="{109A41F3-FE05-4874-ABB3-8BC2532D9118}"/>
              </a:ext>
            </a:extLst>
          </p:cNvPr>
          <p:cNvSpPr txBox="1"/>
          <p:nvPr/>
        </p:nvSpPr>
        <p:spPr>
          <a:xfrm>
            <a:off x="609600" y="3197273"/>
            <a:ext cx="8763000" cy="2386808"/>
          </a:xfrm>
          <a:prstGeom prst="rect">
            <a:avLst/>
          </a:prstGeom>
          <a:noFill/>
        </p:spPr>
        <p:txBody>
          <a:bodyPr wrap="square" rtlCol="0">
            <a:spAutoFit/>
          </a:bodyPr>
          <a:lstStyle/>
          <a:p>
            <a:pPr marL="0" lvl="1">
              <a:lnSpc>
                <a:spcPct val="150000"/>
              </a:lnSpc>
            </a:pPr>
            <a:r>
              <a:rPr lang="en-US" sz="2400" b="1" dirty="0">
                <a:latin typeface="Arial" panose="020B0604020202020204" pitchFamily="34" charset="0"/>
                <a:cs typeface="Arial" panose="020B0604020202020204" pitchFamily="34" charset="0"/>
              </a:rPr>
              <a:t>Kinds of data needed to answer the questions:</a:t>
            </a:r>
            <a:endParaRPr lang="en-US" sz="2400" dirty="0">
              <a:latin typeface="Arial" panose="020B0604020202020204" pitchFamily="34" charset="0"/>
              <a:cs typeface="Arial" panose="020B0604020202020204" pitchFamily="34" charset="0"/>
            </a:endParaRPr>
          </a:p>
          <a:p>
            <a:pPr marL="0" lvl="1" indent="-285750">
              <a:lnSpc>
                <a:spcPct val="150000"/>
              </a:lnSpc>
              <a:buFont typeface="Wingdings" panose="05000000000000000000" pitchFamily="2" charset="2"/>
              <a:buChar char="ü"/>
            </a:pPr>
            <a:r>
              <a:rPr lang="en-US" dirty="0">
                <a:latin typeface="Arial" panose="020B0604020202020204" pitchFamily="34" charset="0"/>
                <a:cs typeface="Arial" panose="020B0604020202020204" pitchFamily="34" charset="0"/>
              </a:rPr>
              <a:t>News and story counts – *Bloomberg /Google Trends</a:t>
            </a:r>
          </a:p>
          <a:p>
            <a:pPr marL="0" lvl="1" indent="-285750">
              <a:lnSpc>
                <a:spcPct val="150000"/>
              </a:lnSpc>
              <a:buFont typeface="Wingdings" panose="05000000000000000000" pitchFamily="2" charset="2"/>
              <a:buChar char="ü"/>
            </a:pPr>
            <a:r>
              <a:rPr lang="en-US" dirty="0">
                <a:latin typeface="Arial" panose="020B0604020202020204" pitchFamily="34" charset="0"/>
                <a:cs typeface="Arial" panose="020B0604020202020204" pitchFamily="34" charset="0"/>
              </a:rPr>
              <a:t>Crypto Market Capital – Data Scrapping from Coin Market Cap </a:t>
            </a:r>
          </a:p>
          <a:p>
            <a:pPr marL="0" lvl="1" indent="-285750">
              <a:lnSpc>
                <a:spcPct val="150000"/>
              </a:lnSpc>
              <a:buFont typeface="Wingdings" panose="05000000000000000000" pitchFamily="2" charset="2"/>
              <a:buChar char="ü"/>
            </a:pPr>
            <a:r>
              <a:rPr lang="en-US" dirty="0">
                <a:latin typeface="Arial" panose="020B0604020202020204" pitchFamily="34" charset="0"/>
                <a:cs typeface="Arial" panose="020B0604020202020204" pitchFamily="34" charset="0"/>
              </a:rPr>
              <a:t>Historical Crypto price and volume - Data Scrapping from Coin Market Cap </a:t>
            </a:r>
          </a:p>
          <a:p>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9753600" cy="5111691"/>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295400" y="-990600"/>
            <a:ext cx="9753600" cy="3505200"/>
          </a:xfrm>
          <a:prstGeom prst="rect">
            <a:avLst/>
          </a:prstGeom>
          <a:blipFill>
            <a:blip r:embed="rId3" cstate="print"/>
            <a:stretch>
              <a:fillRect/>
            </a:stretch>
          </a:blipFill>
        </p:spPr>
        <p:txBody>
          <a:bodyPr wrap="square" lIns="0" tIns="0" rIns="0" bIns="0" rtlCol="0"/>
          <a:lstStyle/>
          <a:p>
            <a:endParaRPr dirty="0"/>
          </a:p>
        </p:txBody>
      </p:sp>
      <p:sp>
        <p:nvSpPr>
          <p:cNvPr id="4" name="object 4"/>
          <p:cNvSpPr/>
          <p:nvPr/>
        </p:nvSpPr>
        <p:spPr>
          <a:xfrm>
            <a:off x="0" y="1600200"/>
            <a:ext cx="9753600" cy="5715000"/>
          </a:xfrm>
          <a:custGeom>
            <a:avLst/>
            <a:gdLst/>
            <a:ahLst/>
            <a:cxnLst/>
            <a:rect l="l" t="t" r="r" b="b"/>
            <a:pathLst>
              <a:path w="9753600" h="4352925">
                <a:moveTo>
                  <a:pt x="0" y="4352924"/>
                </a:moveTo>
                <a:lnTo>
                  <a:pt x="9753600" y="4352924"/>
                </a:lnTo>
                <a:lnTo>
                  <a:pt x="9753600" y="0"/>
                </a:lnTo>
                <a:lnTo>
                  <a:pt x="0" y="0"/>
                </a:lnTo>
                <a:lnTo>
                  <a:pt x="0" y="4352924"/>
                </a:lnTo>
                <a:close/>
              </a:path>
            </a:pathLst>
          </a:custGeom>
          <a:solidFill>
            <a:srgbClr val="77CAC3">
              <a:alpha val="79998"/>
            </a:srgbClr>
          </a:solidFill>
        </p:spPr>
        <p:txBody>
          <a:bodyPr wrap="square" lIns="0" tIns="0" rIns="0" bIns="0" rtlCol="0"/>
          <a:lstStyle/>
          <a:p>
            <a:endParaRPr/>
          </a:p>
        </p:txBody>
      </p:sp>
      <p:sp>
        <p:nvSpPr>
          <p:cNvPr id="5" name="object 5"/>
          <p:cNvSpPr txBox="1">
            <a:spLocks noGrp="1"/>
          </p:cNvSpPr>
          <p:nvPr>
            <p:ph type="title"/>
          </p:nvPr>
        </p:nvSpPr>
        <p:spPr>
          <a:xfrm>
            <a:off x="249405" y="24882"/>
            <a:ext cx="6378252" cy="1493999"/>
          </a:xfrm>
          <a:prstGeom prst="rect">
            <a:avLst/>
          </a:prstGeom>
        </p:spPr>
        <p:txBody>
          <a:bodyPr vert="horz" wrap="square" lIns="0" tIns="16510" rIns="0" bIns="0" rtlCol="0">
            <a:spAutoFit/>
          </a:bodyPr>
          <a:lstStyle/>
          <a:p>
            <a:pPr marL="12700">
              <a:lnSpc>
                <a:spcPct val="100000"/>
              </a:lnSpc>
              <a:spcBef>
                <a:spcPts val="130"/>
              </a:spcBef>
            </a:pPr>
            <a:r>
              <a:rPr lang="en-US" sz="4800" spc="190" dirty="0">
                <a:solidFill>
                  <a:srgbClr val="FFFFFF"/>
                </a:solidFill>
              </a:rPr>
              <a:t>Data </a:t>
            </a:r>
            <a:br>
              <a:rPr lang="en-US" sz="4800" spc="190" dirty="0">
                <a:solidFill>
                  <a:srgbClr val="FFFFFF"/>
                </a:solidFill>
              </a:rPr>
            </a:br>
            <a:r>
              <a:rPr lang="en-US" sz="4800" spc="190" dirty="0">
                <a:solidFill>
                  <a:srgbClr val="FFFFFF"/>
                </a:solidFill>
              </a:rPr>
              <a:t>Cleanup</a:t>
            </a:r>
            <a:endParaRPr sz="4800" dirty="0"/>
          </a:p>
        </p:txBody>
      </p:sp>
      <p:sp>
        <p:nvSpPr>
          <p:cNvPr id="6" name="object 6"/>
          <p:cNvSpPr txBox="1"/>
          <p:nvPr/>
        </p:nvSpPr>
        <p:spPr>
          <a:xfrm>
            <a:off x="324949" y="2067371"/>
            <a:ext cx="9103702" cy="4567276"/>
          </a:xfrm>
          <a:prstGeom prst="rect">
            <a:avLst/>
          </a:prstGeom>
        </p:spPr>
        <p:txBody>
          <a:bodyPr vert="horz" wrap="square" lIns="0" tIns="73025" rIns="0" bIns="0" rtlCol="0">
            <a:spAutoFit/>
          </a:bodyPr>
          <a:lstStyle/>
          <a:p>
            <a:pPr marL="12700">
              <a:lnSpc>
                <a:spcPct val="100000"/>
              </a:lnSpc>
              <a:spcBef>
                <a:spcPts val="575"/>
              </a:spcBef>
            </a:pPr>
            <a:r>
              <a:rPr lang="en-US" sz="2400" b="1" spc="55" dirty="0">
                <a:solidFill>
                  <a:schemeClr val="tx1">
                    <a:lumMod val="75000"/>
                    <a:lumOff val="25000"/>
                  </a:schemeClr>
                </a:solidFill>
                <a:latin typeface="Arial" panose="020B0604020202020204" pitchFamily="34" charset="0"/>
                <a:cs typeface="Arial" panose="020B0604020202020204" pitchFamily="34" charset="0"/>
              </a:rPr>
              <a:t>Data Exploration &amp; Cleanup:</a:t>
            </a:r>
          </a:p>
          <a:p>
            <a:pPr marL="12700">
              <a:lnSpc>
                <a:spcPct val="100000"/>
              </a:lnSpc>
              <a:spcBef>
                <a:spcPts val="575"/>
              </a:spcBef>
            </a:pPr>
            <a:r>
              <a:rPr lang="en-US" spc="55" dirty="0">
                <a:solidFill>
                  <a:srgbClr val="FFFFFF"/>
                </a:solidFill>
                <a:latin typeface="Arial" panose="020B0604020202020204" pitchFamily="34" charset="0"/>
                <a:cs typeface="Arial" panose="020B0604020202020204" pitchFamily="34" charset="0"/>
              </a:rPr>
              <a:t>News and Story Counts: Limitations in getting data</a:t>
            </a:r>
          </a:p>
          <a:p>
            <a:pPr marL="355600" indent="-342900">
              <a:lnSpc>
                <a:spcPct val="100000"/>
              </a:lnSpc>
              <a:spcBef>
                <a:spcPts val="575"/>
              </a:spcBef>
              <a:buFont typeface="Arial" panose="020B0604020202020204" pitchFamily="34" charset="0"/>
              <a:buChar char="•"/>
            </a:pPr>
            <a:r>
              <a:rPr lang="en-US" spc="55" dirty="0">
                <a:solidFill>
                  <a:srgbClr val="FFFFFF"/>
                </a:solidFill>
                <a:latin typeface="Arial" panose="020B0604020202020204" pitchFamily="34" charset="0"/>
                <a:cs typeface="Arial" panose="020B0604020202020204" pitchFamily="34" charset="0"/>
              </a:rPr>
              <a:t>News API only had 1 month of data</a:t>
            </a:r>
          </a:p>
          <a:p>
            <a:pPr marL="355600" indent="-342900">
              <a:lnSpc>
                <a:spcPct val="100000"/>
              </a:lnSpc>
              <a:spcBef>
                <a:spcPts val="575"/>
              </a:spcBef>
              <a:buFont typeface="Arial" panose="020B0604020202020204" pitchFamily="34" charset="0"/>
              <a:buChar char="•"/>
            </a:pPr>
            <a:r>
              <a:rPr lang="en-US" spc="55" dirty="0">
                <a:solidFill>
                  <a:srgbClr val="FFFFFF"/>
                </a:solidFill>
                <a:latin typeface="Arial" panose="020B0604020202020204" pitchFamily="34" charset="0"/>
                <a:cs typeface="Arial" panose="020B0604020202020204" pitchFamily="34" charset="0"/>
              </a:rPr>
              <a:t>Twitter API Key was hard to get </a:t>
            </a:r>
          </a:p>
          <a:p>
            <a:pPr marL="355600" indent="-342900">
              <a:lnSpc>
                <a:spcPct val="100000"/>
              </a:lnSpc>
              <a:spcBef>
                <a:spcPts val="575"/>
              </a:spcBef>
              <a:buFont typeface="Arial" panose="020B0604020202020204" pitchFamily="34" charset="0"/>
              <a:buChar char="•"/>
            </a:pPr>
            <a:r>
              <a:rPr lang="en-US" spc="55" dirty="0">
                <a:solidFill>
                  <a:srgbClr val="FFFFFF"/>
                </a:solidFill>
                <a:latin typeface="Arial" panose="020B0604020202020204" pitchFamily="34" charset="0"/>
                <a:cs typeface="Arial" panose="020B0604020202020204" pitchFamily="34" charset="0"/>
              </a:rPr>
              <a:t>Google Trends did not have an API</a:t>
            </a:r>
          </a:p>
          <a:p>
            <a:pPr marL="12700">
              <a:lnSpc>
                <a:spcPct val="100000"/>
              </a:lnSpc>
              <a:spcBef>
                <a:spcPts val="575"/>
              </a:spcBef>
            </a:pPr>
            <a:r>
              <a:rPr lang="en-US" sz="2400" b="1" spc="55" dirty="0">
                <a:solidFill>
                  <a:schemeClr val="tx1">
                    <a:lumMod val="75000"/>
                    <a:lumOff val="25000"/>
                  </a:schemeClr>
                </a:solidFill>
                <a:latin typeface="Arial" panose="020B0604020202020204" pitchFamily="34" charset="0"/>
                <a:cs typeface="Arial" panose="020B0604020202020204" pitchFamily="34" charset="0"/>
              </a:rPr>
              <a:t>Data Insights:</a:t>
            </a:r>
          </a:p>
          <a:p>
            <a:pPr marL="12700">
              <a:spcBef>
                <a:spcPts val="575"/>
              </a:spcBef>
            </a:pPr>
            <a:r>
              <a:rPr lang="en-US" spc="55" dirty="0">
                <a:solidFill>
                  <a:srgbClr val="FFFFFF"/>
                </a:solidFill>
                <a:latin typeface="Arial" panose="020B0604020202020204" pitchFamily="34" charset="0"/>
                <a:cs typeface="Arial" panose="020B0604020202020204" pitchFamily="34" charset="0"/>
              </a:rPr>
              <a:t>We attempted to get more information on the specific news sources behind Bloomberg News counts. When we asked Bloomberg support what the feedback was, they could not disclose exact sources. Generally speaking, it is both Bloomberg and external sources but they cannot identify or disclose the sources.</a:t>
            </a:r>
          </a:p>
          <a:p>
            <a:pPr marL="12700">
              <a:lnSpc>
                <a:spcPct val="100000"/>
              </a:lnSpc>
              <a:spcBef>
                <a:spcPts val="575"/>
              </a:spcBef>
            </a:pPr>
            <a:r>
              <a:rPr lang="en-US" sz="2400" b="1" spc="55" dirty="0">
                <a:solidFill>
                  <a:schemeClr val="tx1">
                    <a:lumMod val="75000"/>
                    <a:lumOff val="25000"/>
                  </a:schemeClr>
                </a:solidFill>
                <a:latin typeface="Arial" panose="020B0604020202020204" pitchFamily="34" charset="0"/>
                <a:cs typeface="Arial" panose="020B0604020202020204" pitchFamily="34" charset="0"/>
              </a:rPr>
              <a:t>Problems:</a:t>
            </a:r>
          </a:p>
          <a:p>
            <a:pPr marL="12700">
              <a:lnSpc>
                <a:spcPct val="100000"/>
              </a:lnSpc>
              <a:spcBef>
                <a:spcPts val="575"/>
              </a:spcBef>
            </a:pPr>
            <a:r>
              <a:rPr lang="en-US" spc="55" dirty="0">
                <a:solidFill>
                  <a:srgbClr val="FFFFFF"/>
                </a:solidFill>
                <a:latin typeface="Arial" panose="020B0604020202020204" pitchFamily="34" charset="0"/>
                <a:cs typeface="Arial" panose="020B0604020202020204" pitchFamily="34" charset="0"/>
              </a:rPr>
              <a:t>Combining data sources was tricky due to differences in date type. We were able to convert the values to </a:t>
            </a:r>
            <a:r>
              <a:rPr lang="en-US" spc="55" dirty="0" err="1">
                <a:solidFill>
                  <a:srgbClr val="FFFFFF"/>
                </a:solidFill>
                <a:latin typeface="Arial" panose="020B0604020202020204" pitchFamily="34" charset="0"/>
                <a:cs typeface="Arial" panose="020B0604020202020204" pitchFamily="34" charset="0"/>
              </a:rPr>
              <a:t>DateTime</a:t>
            </a:r>
            <a:r>
              <a:rPr lang="en-US" spc="55" dirty="0">
                <a:solidFill>
                  <a:srgbClr val="FFFFFF"/>
                </a:solidFill>
                <a:latin typeface="Arial" panose="020B0604020202020204" pitchFamily="34" charset="0"/>
                <a:cs typeface="Arial" panose="020B0604020202020204" pitchFamily="34" charset="0"/>
              </a:rPr>
              <a:t> using Pandas functions. </a:t>
            </a:r>
          </a:p>
        </p:txBody>
      </p:sp>
      <p:sp>
        <p:nvSpPr>
          <p:cNvPr id="7" name="object 7"/>
          <p:cNvSpPr/>
          <p:nvPr/>
        </p:nvSpPr>
        <p:spPr>
          <a:xfrm>
            <a:off x="5029200" y="1066800"/>
            <a:ext cx="4598035" cy="95250"/>
          </a:xfrm>
          <a:custGeom>
            <a:avLst/>
            <a:gdLst/>
            <a:ahLst/>
            <a:cxnLst/>
            <a:rect l="l" t="t" r="r" b="b"/>
            <a:pathLst>
              <a:path w="4598034" h="95250">
                <a:moveTo>
                  <a:pt x="4597888" y="95249"/>
                </a:moveTo>
                <a:lnTo>
                  <a:pt x="0" y="95249"/>
                </a:lnTo>
                <a:lnTo>
                  <a:pt x="0" y="0"/>
                </a:lnTo>
                <a:lnTo>
                  <a:pt x="4597888" y="0"/>
                </a:lnTo>
                <a:lnTo>
                  <a:pt x="4597888" y="95249"/>
                </a:lnTo>
                <a:close/>
              </a:path>
            </a:pathLst>
          </a:custGeom>
          <a:solidFill>
            <a:srgbClr val="77CAC3"/>
          </a:solidFill>
        </p:spPr>
        <p:txBody>
          <a:bodyPr wrap="square" lIns="0" tIns="0" rIns="0" bIns="0" rtlCol="0"/>
          <a:lstStyle/>
          <a:p>
            <a:endParaRPr/>
          </a:p>
        </p:txBody>
      </p:sp>
      <p:cxnSp>
        <p:nvCxnSpPr>
          <p:cNvPr id="8" name="Straight Connector 7">
            <a:extLst>
              <a:ext uri="{FF2B5EF4-FFF2-40B4-BE49-F238E27FC236}">
                <a16:creationId xmlns:a16="http://schemas.microsoft.com/office/drawing/2014/main" id="{8C02D177-36F1-4B38-9135-24C915C18083}"/>
              </a:ext>
            </a:extLst>
          </p:cNvPr>
          <p:cNvCxnSpPr>
            <a:cxnSpLocks/>
          </p:cNvCxnSpPr>
          <p:nvPr/>
        </p:nvCxnSpPr>
        <p:spPr>
          <a:xfrm flipV="1">
            <a:off x="0" y="7086600"/>
            <a:ext cx="9753600" cy="14177"/>
          </a:xfrm>
          <a:prstGeom prst="line">
            <a:avLst/>
          </a:prstGeom>
          <a:ln w="76200">
            <a:solidFill>
              <a:schemeClr val="bg1">
                <a:alpha val="80000"/>
              </a:schemeClr>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4348828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1"/>
            <a:ext cx="9753600" cy="3276599"/>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0" y="1"/>
            <a:ext cx="9753600" cy="1619691"/>
          </a:xfrm>
          <a:prstGeom prst="rect">
            <a:avLst/>
          </a:prstGeom>
          <a:blipFill>
            <a:blip r:embed="rId3" cstate="print"/>
            <a:stretch>
              <a:fillRect/>
            </a:stretch>
          </a:blipFill>
        </p:spPr>
        <p:txBody>
          <a:bodyPr wrap="square" lIns="0" tIns="0" rIns="0" bIns="0" rtlCol="0"/>
          <a:lstStyle/>
          <a:p>
            <a:endParaRPr dirty="0"/>
          </a:p>
        </p:txBody>
      </p:sp>
      <p:sp>
        <p:nvSpPr>
          <p:cNvPr id="4" name="object 4"/>
          <p:cNvSpPr/>
          <p:nvPr/>
        </p:nvSpPr>
        <p:spPr>
          <a:xfrm>
            <a:off x="5024" y="1326242"/>
            <a:ext cx="9753600" cy="5988958"/>
          </a:xfrm>
          <a:custGeom>
            <a:avLst/>
            <a:gdLst/>
            <a:ahLst/>
            <a:cxnLst/>
            <a:rect l="l" t="t" r="r" b="b"/>
            <a:pathLst>
              <a:path w="9753600" h="4352925">
                <a:moveTo>
                  <a:pt x="0" y="4352924"/>
                </a:moveTo>
                <a:lnTo>
                  <a:pt x="9753600" y="4352924"/>
                </a:lnTo>
                <a:lnTo>
                  <a:pt x="9753600" y="0"/>
                </a:lnTo>
                <a:lnTo>
                  <a:pt x="0" y="0"/>
                </a:lnTo>
                <a:lnTo>
                  <a:pt x="0" y="4352924"/>
                </a:lnTo>
                <a:close/>
              </a:path>
            </a:pathLst>
          </a:custGeom>
          <a:solidFill>
            <a:srgbClr val="77CAC3">
              <a:alpha val="79998"/>
            </a:srgbClr>
          </a:solidFill>
        </p:spPr>
        <p:txBody>
          <a:bodyPr wrap="square" lIns="0" tIns="0" rIns="0" bIns="0" rtlCol="0"/>
          <a:lstStyle/>
          <a:p>
            <a:endParaRPr dirty="0"/>
          </a:p>
        </p:txBody>
      </p:sp>
      <p:sp>
        <p:nvSpPr>
          <p:cNvPr id="5" name="object 5"/>
          <p:cNvSpPr txBox="1">
            <a:spLocks noGrp="1"/>
          </p:cNvSpPr>
          <p:nvPr>
            <p:ph type="title"/>
          </p:nvPr>
        </p:nvSpPr>
        <p:spPr>
          <a:xfrm>
            <a:off x="381000" y="214423"/>
            <a:ext cx="5105400" cy="755335"/>
          </a:xfrm>
          <a:prstGeom prst="rect">
            <a:avLst/>
          </a:prstGeom>
        </p:spPr>
        <p:txBody>
          <a:bodyPr vert="horz" wrap="square" lIns="0" tIns="16510" rIns="0" bIns="0" rtlCol="0">
            <a:spAutoFit/>
          </a:bodyPr>
          <a:lstStyle/>
          <a:p>
            <a:pPr marL="12700">
              <a:lnSpc>
                <a:spcPct val="100000"/>
              </a:lnSpc>
              <a:spcBef>
                <a:spcPts val="130"/>
              </a:spcBef>
            </a:pPr>
            <a:r>
              <a:rPr lang="en-US" sz="4800" spc="190" dirty="0">
                <a:solidFill>
                  <a:srgbClr val="FFFFFF"/>
                </a:solidFill>
              </a:rPr>
              <a:t>Data Analysis</a:t>
            </a:r>
            <a:endParaRPr sz="4800" dirty="0"/>
          </a:p>
        </p:txBody>
      </p:sp>
      <p:sp>
        <p:nvSpPr>
          <p:cNvPr id="6" name="object 6"/>
          <p:cNvSpPr txBox="1"/>
          <p:nvPr/>
        </p:nvSpPr>
        <p:spPr>
          <a:xfrm>
            <a:off x="457200" y="1449059"/>
            <a:ext cx="8915400" cy="5382884"/>
          </a:xfrm>
          <a:prstGeom prst="rect">
            <a:avLst/>
          </a:prstGeom>
        </p:spPr>
        <p:txBody>
          <a:bodyPr vert="horz" wrap="square" lIns="0" tIns="73025" rIns="0" bIns="0" rtlCol="0">
            <a:spAutoFit/>
          </a:bodyPr>
          <a:lstStyle/>
          <a:p>
            <a:pPr marL="469900" indent="-457200">
              <a:lnSpc>
                <a:spcPct val="100000"/>
              </a:lnSpc>
              <a:spcBef>
                <a:spcPts val="575"/>
              </a:spcBef>
              <a:buFont typeface="+mj-lt"/>
              <a:buAutoNum type="arabicPeriod"/>
            </a:pPr>
            <a:r>
              <a:rPr lang="en-US" sz="2000" spc="55" dirty="0">
                <a:solidFill>
                  <a:schemeClr val="tx1">
                    <a:lumMod val="75000"/>
                    <a:lumOff val="25000"/>
                  </a:schemeClr>
                </a:solidFill>
                <a:latin typeface="Arial" panose="020B0604020202020204" pitchFamily="34" charset="0"/>
                <a:cs typeface="Arial" panose="020B0604020202020204" pitchFamily="34" charset="0"/>
              </a:rPr>
              <a:t>Determined top 5 crypto currencies</a:t>
            </a:r>
          </a:p>
          <a:p>
            <a:pPr marL="469900" indent="-457200">
              <a:lnSpc>
                <a:spcPct val="100000"/>
              </a:lnSpc>
              <a:spcBef>
                <a:spcPts val="575"/>
              </a:spcBef>
              <a:buFont typeface="+mj-lt"/>
              <a:buAutoNum type="arabicPeriod"/>
            </a:pPr>
            <a:r>
              <a:rPr lang="en-US" sz="2000" spc="55" dirty="0">
                <a:solidFill>
                  <a:schemeClr val="tx1">
                    <a:lumMod val="75000"/>
                    <a:lumOff val="25000"/>
                  </a:schemeClr>
                </a:solidFill>
                <a:latin typeface="Arial" panose="020B0604020202020204" pitchFamily="34" charset="0"/>
                <a:cs typeface="Arial" panose="020B0604020202020204" pitchFamily="34" charset="0"/>
              </a:rPr>
              <a:t>Analyzed news count data of the top currencies</a:t>
            </a:r>
          </a:p>
          <a:p>
            <a:pPr marL="469900" indent="-457200">
              <a:lnSpc>
                <a:spcPct val="100000"/>
              </a:lnSpc>
              <a:spcBef>
                <a:spcPts val="575"/>
              </a:spcBef>
              <a:buFont typeface="+mj-lt"/>
              <a:buAutoNum type="arabicPeriod"/>
            </a:pPr>
            <a:r>
              <a:rPr lang="en-US" sz="2000" spc="55" dirty="0">
                <a:solidFill>
                  <a:schemeClr val="tx1">
                    <a:lumMod val="75000"/>
                    <a:lumOff val="25000"/>
                  </a:schemeClr>
                </a:solidFill>
                <a:latin typeface="Arial" panose="020B0604020202020204" pitchFamily="34" charset="0"/>
                <a:cs typeface="Arial" panose="020B0604020202020204" pitchFamily="34" charset="0"/>
              </a:rPr>
              <a:t>Merged the data to combine the price and news count over 2 year period </a:t>
            </a:r>
          </a:p>
          <a:p>
            <a:pPr marL="469900" indent="-457200">
              <a:spcBef>
                <a:spcPts val="575"/>
              </a:spcBef>
              <a:buFont typeface="+mj-lt"/>
              <a:buAutoNum type="arabicPeriod"/>
            </a:pPr>
            <a:r>
              <a:rPr lang="en-US" sz="2000" spc="55" dirty="0">
                <a:solidFill>
                  <a:schemeClr val="tx1">
                    <a:lumMod val="75000"/>
                    <a:lumOff val="25000"/>
                  </a:schemeClr>
                </a:solidFill>
                <a:latin typeface="Arial" panose="020B0604020202020204" pitchFamily="34" charset="0"/>
                <a:cs typeface="Arial" panose="020B0604020202020204" pitchFamily="34" charset="0"/>
              </a:rPr>
              <a:t>Charted the correlation between the news counts and price </a:t>
            </a:r>
          </a:p>
          <a:p>
            <a:pPr marL="469900" indent="-457200">
              <a:spcBef>
                <a:spcPts val="575"/>
              </a:spcBef>
              <a:buFont typeface="+mj-lt"/>
              <a:buAutoNum type="arabicPeriod"/>
            </a:pPr>
            <a:r>
              <a:rPr lang="en-US" sz="2000" spc="55" dirty="0">
                <a:solidFill>
                  <a:schemeClr val="tx1">
                    <a:lumMod val="75000"/>
                    <a:lumOff val="25000"/>
                  </a:schemeClr>
                </a:solidFill>
                <a:latin typeface="Arial" panose="020B0604020202020204" pitchFamily="34" charset="0"/>
                <a:cs typeface="Arial" panose="020B0604020202020204" pitchFamily="34" charset="0"/>
              </a:rPr>
              <a:t>Calculated the correlation coefficient to support the data visualization</a:t>
            </a:r>
          </a:p>
          <a:p>
            <a:pPr marL="469900" indent="-457200">
              <a:lnSpc>
                <a:spcPct val="100000"/>
              </a:lnSpc>
              <a:spcBef>
                <a:spcPts val="575"/>
              </a:spcBef>
              <a:buFont typeface="+mj-lt"/>
              <a:buAutoNum type="arabicPeriod"/>
            </a:pPr>
            <a:r>
              <a:rPr lang="en-US" sz="2000" spc="55" dirty="0">
                <a:solidFill>
                  <a:schemeClr val="tx1">
                    <a:lumMod val="75000"/>
                    <a:lumOff val="25000"/>
                  </a:schemeClr>
                </a:solidFill>
                <a:latin typeface="Arial" panose="020B0604020202020204" pitchFamily="34" charset="0"/>
                <a:cs typeface="Arial" panose="020B0604020202020204" pitchFamily="34" charset="0"/>
              </a:rPr>
              <a:t>Assessed volatility by calculating the daily percent change in closing price</a:t>
            </a:r>
          </a:p>
          <a:p>
            <a:pPr marL="469900" indent="-457200">
              <a:lnSpc>
                <a:spcPct val="100000"/>
              </a:lnSpc>
              <a:spcBef>
                <a:spcPts val="575"/>
              </a:spcBef>
              <a:buFont typeface="+mj-lt"/>
              <a:buAutoNum type="arabicPeriod"/>
            </a:pPr>
            <a:r>
              <a:rPr lang="en-US" sz="2000" spc="55" dirty="0">
                <a:solidFill>
                  <a:schemeClr val="tx1">
                    <a:lumMod val="75000"/>
                    <a:lumOff val="25000"/>
                  </a:schemeClr>
                </a:solidFill>
                <a:latin typeface="Arial" panose="020B0604020202020204" pitchFamily="34" charset="0"/>
                <a:cs typeface="Arial" panose="020B0604020202020204" pitchFamily="34" charset="0"/>
              </a:rPr>
              <a:t>Determined if we could prove causality by running regression tests on each currency and its respective news mention count.</a:t>
            </a:r>
          </a:p>
          <a:p>
            <a:pPr marL="469900" indent="-457200">
              <a:lnSpc>
                <a:spcPct val="100000"/>
              </a:lnSpc>
              <a:spcBef>
                <a:spcPts val="575"/>
              </a:spcBef>
              <a:buFont typeface="+mj-lt"/>
              <a:buAutoNum type="arabicPeriod"/>
            </a:pPr>
            <a:r>
              <a:rPr lang="en-US" sz="2000" spc="55" dirty="0">
                <a:solidFill>
                  <a:schemeClr val="tx1">
                    <a:lumMod val="75000"/>
                    <a:lumOff val="25000"/>
                  </a:schemeClr>
                </a:solidFill>
                <a:latin typeface="Arial" panose="020B0604020202020204" pitchFamily="34" charset="0"/>
                <a:cs typeface="Arial" panose="020B0604020202020204" pitchFamily="34" charset="0"/>
              </a:rPr>
              <a:t>Statistical analysis of crypto activity to look for trends in price this was done using a histogram</a:t>
            </a:r>
          </a:p>
          <a:p>
            <a:pPr marL="469900" indent="-457200">
              <a:lnSpc>
                <a:spcPct val="100000"/>
              </a:lnSpc>
              <a:spcBef>
                <a:spcPts val="575"/>
              </a:spcBef>
              <a:buFont typeface="+mj-lt"/>
              <a:buAutoNum type="arabicPeriod"/>
            </a:pPr>
            <a:r>
              <a:rPr lang="en-US" sz="2000" spc="55" dirty="0">
                <a:solidFill>
                  <a:schemeClr val="tx1">
                    <a:lumMod val="75000"/>
                    <a:lumOff val="25000"/>
                  </a:schemeClr>
                </a:solidFill>
                <a:latin typeface="Arial" panose="020B0604020202020204" pitchFamily="34" charset="0"/>
                <a:cs typeface="Arial" panose="020B0604020202020204" pitchFamily="34" charset="0"/>
              </a:rPr>
              <a:t>Calculated the standard deviation</a:t>
            </a:r>
          </a:p>
          <a:p>
            <a:pPr marL="469900" indent="-457200">
              <a:lnSpc>
                <a:spcPct val="100000"/>
              </a:lnSpc>
              <a:spcBef>
                <a:spcPts val="575"/>
              </a:spcBef>
              <a:buFont typeface="+mj-lt"/>
              <a:buAutoNum type="arabicPeriod"/>
            </a:pPr>
            <a:r>
              <a:rPr lang="en-US" sz="2000" spc="55" dirty="0">
                <a:solidFill>
                  <a:schemeClr val="tx1">
                    <a:lumMod val="75000"/>
                    <a:lumOff val="25000"/>
                  </a:schemeClr>
                </a:solidFill>
                <a:latin typeface="Arial" panose="020B0604020202020204" pitchFamily="34" charset="0"/>
                <a:cs typeface="Arial" panose="020B0604020202020204" pitchFamily="34" charset="0"/>
              </a:rPr>
              <a:t>Used a time series graph to visualize the weekly standard deviation over two years</a:t>
            </a:r>
          </a:p>
        </p:txBody>
      </p:sp>
      <p:sp>
        <p:nvSpPr>
          <p:cNvPr id="7" name="object 7"/>
          <p:cNvSpPr/>
          <p:nvPr/>
        </p:nvSpPr>
        <p:spPr>
          <a:xfrm>
            <a:off x="5530781" y="608762"/>
            <a:ext cx="4297680" cy="95250"/>
          </a:xfrm>
          <a:custGeom>
            <a:avLst/>
            <a:gdLst/>
            <a:ahLst/>
            <a:cxnLst/>
            <a:rect l="l" t="t" r="r" b="b"/>
            <a:pathLst>
              <a:path w="4598034" h="95250">
                <a:moveTo>
                  <a:pt x="4597888" y="95249"/>
                </a:moveTo>
                <a:lnTo>
                  <a:pt x="0" y="95249"/>
                </a:lnTo>
                <a:lnTo>
                  <a:pt x="0" y="0"/>
                </a:lnTo>
                <a:lnTo>
                  <a:pt x="4597888" y="0"/>
                </a:lnTo>
                <a:lnTo>
                  <a:pt x="4597888" y="95249"/>
                </a:lnTo>
                <a:close/>
              </a:path>
            </a:pathLst>
          </a:custGeom>
          <a:solidFill>
            <a:srgbClr val="77CAC3"/>
          </a:solidFill>
        </p:spPr>
        <p:txBody>
          <a:bodyPr wrap="square" lIns="0" tIns="0" rIns="0" bIns="0" rtlCol="0"/>
          <a:lstStyle/>
          <a:p>
            <a:endParaRPr/>
          </a:p>
        </p:txBody>
      </p:sp>
      <p:cxnSp>
        <p:nvCxnSpPr>
          <p:cNvPr id="8" name="Straight Connector 7">
            <a:extLst>
              <a:ext uri="{FF2B5EF4-FFF2-40B4-BE49-F238E27FC236}">
                <a16:creationId xmlns:a16="http://schemas.microsoft.com/office/drawing/2014/main" id="{7499BCD2-BB7F-43D8-A573-06371DEEFE09}"/>
              </a:ext>
            </a:extLst>
          </p:cNvPr>
          <p:cNvCxnSpPr>
            <a:cxnSpLocks/>
          </p:cNvCxnSpPr>
          <p:nvPr/>
        </p:nvCxnSpPr>
        <p:spPr>
          <a:xfrm flipV="1">
            <a:off x="0" y="7086600"/>
            <a:ext cx="9753600" cy="14177"/>
          </a:xfrm>
          <a:prstGeom prst="line">
            <a:avLst/>
          </a:prstGeom>
          <a:ln w="76200">
            <a:solidFill>
              <a:schemeClr val="bg1">
                <a:alpha val="80000"/>
              </a:schemeClr>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7841455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555" y="0"/>
            <a:ext cx="9753600" cy="7315200"/>
          </a:xfrm>
          <a:custGeom>
            <a:avLst/>
            <a:gdLst/>
            <a:ahLst/>
            <a:cxnLst/>
            <a:rect l="l" t="t" r="r" b="b"/>
            <a:pathLst>
              <a:path w="9753600" h="7315200">
                <a:moveTo>
                  <a:pt x="0" y="0"/>
                </a:moveTo>
                <a:lnTo>
                  <a:pt x="9753600" y="0"/>
                </a:lnTo>
                <a:lnTo>
                  <a:pt x="9753600" y="7315200"/>
                </a:lnTo>
                <a:lnTo>
                  <a:pt x="0" y="7315200"/>
                </a:lnTo>
                <a:lnTo>
                  <a:pt x="0" y="0"/>
                </a:lnTo>
                <a:close/>
              </a:path>
            </a:pathLst>
          </a:custGeom>
          <a:solidFill>
            <a:srgbClr val="5D6A7A"/>
          </a:solidFill>
        </p:spPr>
        <p:txBody>
          <a:bodyPr wrap="square" lIns="0" tIns="0" rIns="0" bIns="0" rtlCol="0"/>
          <a:lstStyle/>
          <a:p>
            <a:endParaRPr/>
          </a:p>
        </p:txBody>
      </p:sp>
      <p:sp>
        <p:nvSpPr>
          <p:cNvPr id="3" name="object 4">
            <a:extLst>
              <a:ext uri="{FF2B5EF4-FFF2-40B4-BE49-F238E27FC236}">
                <a16:creationId xmlns:a16="http://schemas.microsoft.com/office/drawing/2014/main" id="{7CED9E1C-AA18-4FFA-94D1-0E9B8A704E97}"/>
              </a:ext>
            </a:extLst>
          </p:cNvPr>
          <p:cNvSpPr txBox="1"/>
          <p:nvPr/>
        </p:nvSpPr>
        <p:spPr>
          <a:xfrm>
            <a:off x="-1" y="1291409"/>
            <a:ext cx="9752045" cy="403572"/>
          </a:xfrm>
          <a:prstGeom prst="rect">
            <a:avLst/>
          </a:prstGeom>
        </p:spPr>
        <p:txBody>
          <a:bodyPr vert="horz" wrap="square" lIns="0" tIns="12065" rIns="0" bIns="0" rtlCol="0">
            <a:spAutoFit/>
          </a:bodyPr>
          <a:lstStyle/>
          <a:p>
            <a:pPr marL="81915" marR="5080" indent="-69850" algn="ctr">
              <a:lnSpc>
                <a:spcPct val="115599"/>
              </a:lnSpc>
              <a:spcBef>
                <a:spcPts val="95"/>
              </a:spcBef>
            </a:pPr>
            <a:r>
              <a:rPr lang="en-US" sz="2400" b="1" spc="25" dirty="0">
                <a:solidFill>
                  <a:schemeClr val="bg1"/>
                </a:solidFill>
                <a:latin typeface="Arial" panose="020B0604020202020204" pitchFamily="34" charset="0"/>
                <a:cs typeface="Arial" panose="020B0604020202020204" pitchFamily="34" charset="0"/>
              </a:rPr>
              <a:t>Top 5 based on Market Cap</a:t>
            </a:r>
            <a:endParaRPr sz="2400" b="1" dirty="0">
              <a:solidFill>
                <a:schemeClr val="bg1"/>
              </a:solidFill>
              <a:latin typeface="Arial" panose="020B0604020202020204" pitchFamily="34" charset="0"/>
              <a:cs typeface="Arial" panose="020B0604020202020204" pitchFamily="34" charset="0"/>
            </a:endParaRPr>
          </a:p>
        </p:txBody>
      </p:sp>
      <p:sp>
        <p:nvSpPr>
          <p:cNvPr id="5" name="object 3">
            <a:extLst>
              <a:ext uri="{FF2B5EF4-FFF2-40B4-BE49-F238E27FC236}">
                <a16:creationId xmlns:a16="http://schemas.microsoft.com/office/drawing/2014/main" id="{B48A7B80-B192-40DD-9708-5D00CD6AB58D}"/>
              </a:ext>
            </a:extLst>
          </p:cNvPr>
          <p:cNvSpPr txBox="1">
            <a:spLocks/>
          </p:cNvSpPr>
          <p:nvPr/>
        </p:nvSpPr>
        <p:spPr>
          <a:xfrm>
            <a:off x="457200" y="304800"/>
            <a:ext cx="9144000" cy="567463"/>
          </a:xfrm>
          <a:prstGeom prst="rect">
            <a:avLst/>
          </a:prstGeom>
        </p:spPr>
        <p:txBody>
          <a:bodyPr vert="horz" wrap="square" lIns="0" tIns="13335" rIns="0" bIns="0" rtlCol="0">
            <a:spAutoFit/>
          </a:bodyPr>
          <a:lstStyle>
            <a:lvl1pPr>
              <a:defRPr sz="7950" b="0" i="0">
                <a:solidFill>
                  <a:srgbClr val="5D6A7A"/>
                </a:solidFill>
                <a:latin typeface="Arial Black"/>
                <a:ea typeface="+mj-ea"/>
                <a:cs typeface="Arial Black"/>
              </a:defRPr>
            </a:lvl1pPr>
          </a:lstStyle>
          <a:p>
            <a:pPr marL="12700">
              <a:spcBef>
                <a:spcPts val="105"/>
              </a:spcBef>
            </a:pPr>
            <a:r>
              <a:rPr lang="en-US" sz="3600" dirty="0">
                <a:solidFill>
                  <a:schemeClr val="bg1"/>
                </a:solidFill>
              </a:rPr>
              <a:t>Choosing The Top Crypto</a:t>
            </a:r>
            <a:endParaRPr lang="en-US" sz="1000" kern="0" spc="170" dirty="0">
              <a:solidFill>
                <a:schemeClr val="bg1"/>
              </a:solidFill>
            </a:endParaRPr>
          </a:p>
        </p:txBody>
      </p:sp>
      <p:sp>
        <p:nvSpPr>
          <p:cNvPr id="13" name="object 7">
            <a:extLst>
              <a:ext uri="{FF2B5EF4-FFF2-40B4-BE49-F238E27FC236}">
                <a16:creationId xmlns:a16="http://schemas.microsoft.com/office/drawing/2014/main" id="{48FB70A7-732B-4B36-8392-F6FE54B286BE}"/>
              </a:ext>
            </a:extLst>
          </p:cNvPr>
          <p:cNvSpPr/>
          <p:nvPr/>
        </p:nvSpPr>
        <p:spPr>
          <a:xfrm>
            <a:off x="5155565" y="981075"/>
            <a:ext cx="4598035" cy="95250"/>
          </a:xfrm>
          <a:custGeom>
            <a:avLst/>
            <a:gdLst/>
            <a:ahLst/>
            <a:cxnLst/>
            <a:rect l="l" t="t" r="r" b="b"/>
            <a:pathLst>
              <a:path w="4598034" h="95250">
                <a:moveTo>
                  <a:pt x="4597888" y="95249"/>
                </a:moveTo>
                <a:lnTo>
                  <a:pt x="0" y="95249"/>
                </a:lnTo>
                <a:lnTo>
                  <a:pt x="0" y="0"/>
                </a:lnTo>
                <a:lnTo>
                  <a:pt x="4597888" y="0"/>
                </a:lnTo>
                <a:lnTo>
                  <a:pt x="4597888" y="95249"/>
                </a:lnTo>
                <a:close/>
              </a:path>
            </a:pathLst>
          </a:custGeom>
          <a:solidFill>
            <a:srgbClr val="77CAC3"/>
          </a:solidFill>
        </p:spPr>
        <p:txBody>
          <a:bodyPr wrap="square" lIns="0" tIns="0" rIns="0" bIns="0" rtlCol="0"/>
          <a:lstStyle/>
          <a:p>
            <a:endParaRPr/>
          </a:p>
        </p:txBody>
      </p:sp>
      <p:sp>
        <p:nvSpPr>
          <p:cNvPr id="14" name="object 7">
            <a:extLst>
              <a:ext uri="{FF2B5EF4-FFF2-40B4-BE49-F238E27FC236}">
                <a16:creationId xmlns:a16="http://schemas.microsoft.com/office/drawing/2014/main" id="{F1338B66-9AF9-4921-9F3D-CD6FBB0AAA3C}"/>
              </a:ext>
            </a:extLst>
          </p:cNvPr>
          <p:cNvSpPr/>
          <p:nvPr/>
        </p:nvSpPr>
        <p:spPr>
          <a:xfrm>
            <a:off x="0" y="6998677"/>
            <a:ext cx="9753600" cy="95250"/>
          </a:xfrm>
          <a:custGeom>
            <a:avLst/>
            <a:gdLst/>
            <a:ahLst/>
            <a:cxnLst/>
            <a:rect l="l" t="t" r="r" b="b"/>
            <a:pathLst>
              <a:path w="9753600" h="95250">
                <a:moveTo>
                  <a:pt x="0" y="0"/>
                </a:moveTo>
                <a:lnTo>
                  <a:pt x="9753599" y="0"/>
                </a:lnTo>
                <a:lnTo>
                  <a:pt x="9753599" y="95249"/>
                </a:lnTo>
                <a:lnTo>
                  <a:pt x="0" y="95249"/>
                </a:lnTo>
                <a:lnTo>
                  <a:pt x="0" y="0"/>
                </a:lnTo>
                <a:close/>
              </a:path>
            </a:pathLst>
          </a:custGeom>
          <a:solidFill>
            <a:schemeClr val="bg1"/>
          </a:solidFill>
        </p:spPr>
        <p:txBody>
          <a:bodyPr wrap="square" lIns="0" tIns="0" rIns="0" bIns="0" rtlCol="0"/>
          <a:lstStyle/>
          <a:p>
            <a:endParaRPr/>
          </a:p>
        </p:txBody>
      </p:sp>
      <p:pic>
        <p:nvPicPr>
          <p:cNvPr id="4" name="Picture 3"/>
          <p:cNvPicPr>
            <a:picLocks noChangeAspect="1"/>
          </p:cNvPicPr>
          <p:nvPr/>
        </p:nvPicPr>
        <p:blipFill>
          <a:blip r:embed="rId2"/>
          <a:stretch>
            <a:fillRect/>
          </a:stretch>
        </p:blipFill>
        <p:spPr>
          <a:xfrm>
            <a:off x="1447800" y="1935898"/>
            <a:ext cx="6934200" cy="4743450"/>
          </a:xfrm>
          <a:prstGeom prst="rect">
            <a:avLst/>
          </a:prstGeom>
          <a:ln w="38100">
            <a:solidFill>
              <a:schemeClr val="tx1"/>
            </a:solidFill>
          </a:ln>
        </p:spPr>
      </p:pic>
    </p:spTree>
    <p:extLst>
      <p:ext uri="{BB962C8B-B14F-4D97-AF65-F5344CB8AC3E}">
        <p14:creationId xmlns:p14="http://schemas.microsoft.com/office/powerpoint/2010/main" val="22898118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34212" y="21771"/>
            <a:ext cx="9753600" cy="7315200"/>
          </a:xfrm>
          <a:custGeom>
            <a:avLst/>
            <a:gdLst/>
            <a:ahLst/>
            <a:cxnLst/>
            <a:rect l="l" t="t" r="r" b="b"/>
            <a:pathLst>
              <a:path w="9753600" h="7315200">
                <a:moveTo>
                  <a:pt x="0" y="0"/>
                </a:moveTo>
                <a:lnTo>
                  <a:pt x="9753600" y="0"/>
                </a:lnTo>
                <a:lnTo>
                  <a:pt x="9753600" y="7315200"/>
                </a:lnTo>
                <a:lnTo>
                  <a:pt x="0" y="7315200"/>
                </a:lnTo>
                <a:lnTo>
                  <a:pt x="0" y="0"/>
                </a:lnTo>
                <a:close/>
              </a:path>
            </a:pathLst>
          </a:custGeom>
          <a:solidFill>
            <a:srgbClr val="5D6A7A"/>
          </a:solidFill>
        </p:spPr>
        <p:txBody>
          <a:bodyPr wrap="square" lIns="0" tIns="0" rIns="0" bIns="0" rtlCol="0"/>
          <a:lstStyle/>
          <a:p>
            <a:endParaRPr dirty="0"/>
          </a:p>
        </p:txBody>
      </p:sp>
      <p:sp>
        <p:nvSpPr>
          <p:cNvPr id="5" name="object 3">
            <a:extLst>
              <a:ext uri="{FF2B5EF4-FFF2-40B4-BE49-F238E27FC236}">
                <a16:creationId xmlns:a16="http://schemas.microsoft.com/office/drawing/2014/main" id="{B48A7B80-B192-40DD-9708-5D00CD6AB58D}"/>
              </a:ext>
            </a:extLst>
          </p:cNvPr>
          <p:cNvSpPr txBox="1">
            <a:spLocks/>
          </p:cNvSpPr>
          <p:nvPr/>
        </p:nvSpPr>
        <p:spPr>
          <a:xfrm>
            <a:off x="457200" y="304800"/>
            <a:ext cx="8229600" cy="567463"/>
          </a:xfrm>
          <a:prstGeom prst="rect">
            <a:avLst/>
          </a:prstGeom>
        </p:spPr>
        <p:txBody>
          <a:bodyPr vert="horz" wrap="square" lIns="0" tIns="13335" rIns="0" bIns="0" rtlCol="0">
            <a:spAutoFit/>
          </a:bodyPr>
          <a:lstStyle>
            <a:lvl1pPr>
              <a:defRPr sz="7950" b="0" i="0">
                <a:solidFill>
                  <a:srgbClr val="5D6A7A"/>
                </a:solidFill>
                <a:latin typeface="Arial Black"/>
                <a:ea typeface="+mj-ea"/>
                <a:cs typeface="Arial Black"/>
              </a:defRPr>
            </a:lvl1pPr>
          </a:lstStyle>
          <a:p>
            <a:pPr marL="12700">
              <a:spcBef>
                <a:spcPts val="105"/>
              </a:spcBef>
            </a:pPr>
            <a:r>
              <a:rPr lang="en-US" sz="3600" dirty="0">
                <a:solidFill>
                  <a:schemeClr val="bg1"/>
                </a:solidFill>
              </a:rPr>
              <a:t>Correlation - Price &amp; Mentions</a:t>
            </a:r>
            <a:endParaRPr lang="en-US" sz="1000" kern="0" spc="170" dirty="0">
              <a:solidFill>
                <a:schemeClr val="bg1"/>
              </a:solidFill>
            </a:endParaRPr>
          </a:p>
        </p:txBody>
      </p:sp>
      <p:sp>
        <p:nvSpPr>
          <p:cNvPr id="4" name="TextBox 3">
            <a:extLst>
              <a:ext uri="{FF2B5EF4-FFF2-40B4-BE49-F238E27FC236}">
                <a16:creationId xmlns:a16="http://schemas.microsoft.com/office/drawing/2014/main" id="{18524BB9-5A95-4BE4-87A8-D60E13FFADFE}"/>
              </a:ext>
            </a:extLst>
          </p:cNvPr>
          <p:cNvSpPr txBox="1"/>
          <p:nvPr/>
        </p:nvSpPr>
        <p:spPr>
          <a:xfrm>
            <a:off x="215919" y="3753649"/>
            <a:ext cx="3794173" cy="2862322"/>
          </a:xfrm>
          <a:prstGeom prst="rect">
            <a:avLst/>
          </a:prstGeom>
          <a:noFill/>
        </p:spPr>
        <p:txBody>
          <a:bodyPr wrap="square" rtlCol="0">
            <a:spAutoFit/>
          </a:bodyPr>
          <a:lstStyle/>
          <a:p>
            <a:pPr marL="342900" indent="-342900">
              <a:buFont typeface="Wingdings" panose="05000000000000000000" pitchFamily="2" charset="2"/>
              <a:buChar char="Ø"/>
            </a:pPr>
            <a:r>
              <a:rPr lang="en-US" sz="2000" dirty="0">
                <a:solidFill>
                  <a:schemeClr val="bg1"/>
                </a:solidFill>
                <a:latin typeface="Arial" panose="020B0604020202020204" pitchFamily="34" charset="0"/>
                <a:cs typeface="Arial" panose="020B0604020202020204" pitchFamily="34" charset="0"/>
              </a:rPr>
              <a:t>We were looking for a strong correlation between news count and price. The data visualization presents an apparent correlation between the two variables . This was consistent for 4 out of the 5 currencies, EOS was the outlier.</a:t>
            </a:r>
          </a:p>
        </p:txBody>
      </p:sp>
      <p:sp>
        <p:nvSpPr>
          <p:cNvPr id="10" name="TextBox 9">
            <a:extLst>
              <a:ext uri="{FF2B5EF4-FFF2-40B4-BE49-F238E27FC236}">
                <a16:creationId xmlns:a16="http://schemas.microsoft.com/office/drawing/2014/main" id="{1439A1E3-AA65-4F52-A1B9-0AF56A92C3DF}"/>
              </a:ext>
            </a:extLst>
          </p:cNvPr>
          <p:cNvSpPr txBox="1"/>
          <p:nvPr/>
        </p:nvSpPr>
        <p:spPr>
          <a:xfrm>
            <a:off x="195576" y="1258252"/>
            <a:ext cx="3963324" cy="2308324"/>
          </a:xfrm>
          <a:prstGeom prst="rect">
            <a:avLst/>
          </a:prstGeom>
          <a:noFill/>
        </p:spPr>
        <p:txBody>
          <a:bodyPr wrap="square" rtlCol="0">
            <a:spAutoFit/>
          </a:bodyPr>
          <a:lstStyle/>
          <a:p>
            <a:r>
              <a:rPr lang="en-US" sz="2400" b="1" dirty="0">
                <a:solidFill>
                  <a:schemeClr val="bg1"/>
                </a:solidFill>
                <a:latin typeface="Arial" panose="020B0604020202020204" pitchFamily="34" charset="0"/>
                <a:cs typeface="Arial" panose="020B0604020202020204" pitchFamily="34" charset="0"/>
              </a:rPr>
              <a:t>Question: Is there a correlation between crypto price and the number of times a currency is mentioned in the news?</a:t>
            </a:r>
            <a:endParaRPr lang="en-US" sz="2400" b="1" dirty="0"/>
          </a:p>
        </p:txBody>
      </p:sp>
      <p:sp>
        <p:nvSpPr>
          <p:cNvPr id="12" name="TextBox 11">
            <a:extLst>
              <a:ext uri="{FF2B5EF4-FFF2-40B4-BE49-F238E27FC236}">
                <a16:creationId xmlns:a16="http://schemas.microsoft.com/office/drawing/2014/main" id="{F3B6A8BE-D87E-481A-8648-5ACC1BFC440A}"/>
              </a:ext>
            </a:extLst>
          </p:cNvPr>
          <p:cNvSpPr txBox="1"/>
          <p:nvPr/>
        </p:nvSpPr>
        <p:spPr>
          <a:xfrm>
            <a:off x="4158060" y="1001101"/>
            <a:ext cx="5413362" cy="338554"/>
          </a:xfrm>
          <a:prstGeom prst="rect">
            <a:avLst/>
          </a:prstGeom>
          <a:noFill/>
        </p:spPr>
        <p:txBody>
          <a:bodyPr wrap="square" rtlCol="0">
            <a:spAutoFit/>
          </a:bodyPr>
          <a:lstStyle/>
          <a:p>
            <a:pPr algn="ctr"/>
            <a:r>
              <a:rPr lang="en-US" sz="1600" b="1" dirty="0">
                <a:solidFill>
                  <a:schemeClr val="bg1"/>
                </a:solidFill>
                <a:latin typeface="Arial" panose="020B0604020202020204" pitchFamily="34" charset="0"/>
                <a:cs typeface="Arial" panose="020B0604020202020204" pitchFamily="34" charset="0"/>
              </a:rPr>
              <a:t>Bitcoin closing prices &amp; daily news count</a:t>
            </a:r>
            <a:endParaRPr lang="en-US" sz="1600" b="1" dirty="0"/>
          </a:p>
        </p:txBody>
      </p:sp>
      <p:sp>
        <p:nvSpPr>
          <p:cNvPr id="19" name="object 7">
            <a:extLst>
              <a:ext uri="{FF2B5EF4-FFF2-40B4-BE49-F238E27FC236}">
                <a16:creationId xmlns:a16="http://schemas.microsoft.com/office/drawing/2014/main" id="{19242D32-50CA-4A2B-AE4A-12286B8EE68D}"/>
              </a:ext>
            </a:extLst>
          </p:cNvPr>
          <p:cNvSpPr/>
          <p:nvPr/>
        </p:nvSpPr>
        <p:spPr>
          <a:xfrm>
            <a:off x="8191920" y="550954"/>
            <a:ext cx="1645920" cy="95250"/>
          </a:xfrm>
          <a:custGeom>
            <a:avLst/>
            <a:gdLst/>
            <a:ahLst/>
            <a:cxnLst/>
            <a:rect l="l" t="t" r="r" b="b"/>
            <a:pathLst>
              <a:path w="4598034" h="95250">
                <a:moveTo>
                  <a:pt x="4597888" y="95249"/>
                </a:moveTo>
                <a:lnTo>
                  <a:pt x="0" y="95249"/>
                </a:lnTo>
                <a:lnTo>
                  <a:pt x="0" y="0"/>
                </a:lnTo>
                <a:lnTo>
                  <a:pt x="4597888" y="0"/>
                </a:lnTo>
                <a:lnTo>
                  <a:pt x="4597888" y="95249"/>
                </a:lnTo>
                <a:close/>
              </a:path>
            </a:pathLst>
          </a:custGeom>
          <a:solidFill>
            <a:srgbClr val="77CAC3"/>
          </a:solidFill>
        </p:spPr>
        <p:txBody>
          <a:bodyPr wrap="square" lIns="0" tIns="0" rIns="0" bIns="0" rtlCol="0"/>
          <a:lstStyle/>
          <a:p>
            <a:endParaRPr/>
          </a:p>
        </p:txBody>
      </p:sp>
      <p:sp>
        <p:nvSpPr>
          <p:cNvPr id="22" name="object 7">
            <a:extLst>
              <a:ext uri="{FF2B5EF4-FFF2-40B4-BE49-F238E27FC236}">
                <a16:creationId xmlns:a16="http://schemas.microsoft.com/office/drawing/2014/main" id="{A37CA605-487C-455A-A316-062A9FAF748B}"/>
              </a:ext>
            </a:extLst>
          </p:cNvPr>
          <p:cNvSpPr/>
          <p:nvPr/>
        </p:nvSpPr>
        <p:spPr>
          <a:xfrm>
            <a:off x="0" y="6998677"/>
            <a:ext cx="9753600" cy="95250"/>
          </a:xfrm>
          <a:custGeom>
            <a:avLst/>
            <a:gdLst/>
            <a:ahLst/>
            <a:cxnLst/>
            <a:rect l="l" t="t" r="r" b="b"/>
            <a:pathLst>
              <a:path w="9753600" h="95250">
                <a:moveTo>
                  <a:pt x="0" y="0"/>
                </a:moveTo>
                <a:lnTo>
                  <a:pt x="9753599" y="0"/>
                </a:lnTo>
                <a:lnTo>
                  <a:pt x="9753599" y="95249"/>
                </a:lnTo>
                <a:lnTo>
                  <a:pt x="0" y="95249"/>
                </a:lnTo>
                <a:lnTo>
                  <a:pt x="0" y="0"/>
                </a:lnTo>
                <a:close/>
              </a:path>
            </a:pathLst>
          </a:custGeom>
          <a:solidFill>
            <a:schemeClr val="bg1"/>
          </a:solidFill>
        </p:spPr>
        <p:txBody>
          <a:bodyPr wrap="square" lIns="0" tIns="0" rIns="0" bIns="0" rtlCol="0"/>
          <a:lstStyle/>
          <a:p>
            <a:endParaRPr/>
          </a:p>
        </p:txBody>
      </p:sp>
      <p:pic>
        <p:nvPicPr>
          <p:cNvPr id="14" name="Picture 13">
            <a:extLst>
              <a:ext uri="{FF2B5EF4-FFF2-40B4-BE49-F238E27FC236}">
                <a16:creationId xmlns:a16="http://schemas.microsoft.com/office/drawing/2014/main" id="{7A518F6E-9290-4065-9CFD-843DC438D2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58059" y="1423217"/>
            <a:ext cx="5413363" cy="3608909"/>
          </a:xfrm>
          <a:prstGeom prst="rect">
            <a:avLst/>
          </a:prstGeom>
          <a:ln w="28575">
            <a:solidFill>
              <a:schemeClr val="tx1"/>
            </a:solidFill>
          </a:ln>
        </p:spPr>
      </p:pic>
      <p:pic>
        <p:nvPicPr>
          <p:cNvPr id="15" name="Picture 14">
            <a:extLst>
              <a:ext uri="{FF2B5EF4-FFF2-40B4-BE49-F238E27FC236}">
                <a16:creationId xmlns:a16="http://schemas.microsoft.com/office/drawing/2014/main" id="{9BD3B160-4355-48FA-A75D-0152F1F6B95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64766" y="5265204"/>
            <a:ext cx="2799948" cy="1500395"/>
          </a:xfrm>
          <a:prstGeom prst="rect">
            <a:avLst/>
          </a:prstGeom>
          <a:ln w="28575">
            <a:solidFill>
              <a:schemeClr val="tx1"/>
            </a:solidFill>
          </a:ln>
        </p:spPr>
      </p:pic>
      <p:sp>
        <p:nvSpPr>
          <p:cNvPr id="20" name="object 3">
            <a:extLst>
              <a:ext uri="{FF2B5EF4-FFF2-40B4-BE49-F238E27FC236}">
                <a16:creationId xmlns:a16="http://schemas.microsoft.com/office/drawing/2014/main" id="{DF897ED6-D8DD-47F9-A7CB-957293A4F836}"/>
              </a:ext>
            </a:extLst>
          </p:cNvPr>
          <p:cNvSpPr/>
          <p:nvPr/>
        </p:nvSpPr>
        <p:spPr>
          <a:xfrm>
            <a:off x="-56693" y="1258252"/>
            <a:ext cx="4068461" cy="2358098"/>
          </a:xfrm>
          <a:prstGeom prst="rect">
            <a:avLst/>
          </a:prstGeom>
          <a:solidFill>
            <a:schemeClr val="bg1">
              <a:alpha val="12000"/>
            </a:schemeClr>
          </a:solidFill>
        </p:spPr>
        <p:txBody>
          <a:bodyPr wrap="square" lIns="0" tIns="0" rIns="0" bIns="0" rtlCol="0"/>
          <a:lstStyle/>
          <a:p>
            <a:endParaRPr dirty="0"/>
          </a:p>
        </p:txBody>
      </p:sp>
    </p:spTree>
    <p:extLst>
      <p:ext uri="{BB962C8B-B14F-4D97-AF65-F5344CB8AC3E}">
        <p14:creationId xmlns:p14="http://schemas.microsoft.com/office/powerpoint/2010/main" val="38360564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9753600" cy="7315200"/>
          </a:xfrm>
          <a:custGeom>
            <a:avLst/>
            <a:gdLst/>
            <a:ahLst/>
            <a:cxnLst/>
            <a:rect l="l" t="t" r="r" b="b"/>
            <a:pathLst>
              <a:path w="9753600" h="7315200">
                <a:moveTo>
                  <a:pt x="0" y="0"/>
                </a:moveTo>
                <a:lnTo>
                  <a:pt x="9753600" y="0"/>
                </a:lnTo>
                <a:lnTo>
                  <a:pt x="9753600" y="7315200"/>
                </a:lnTo>
                <a:lnTo>
                  <a:pt x="0" y="7315200"/>
                </a:lnTo>
                <a:lnTo>
                  <a:pt x="0" y="0"/>
                </a:lnTo>
                <a:close/>
              </a:path>
            </a:pathLst>
          </a:custGeom>
          <a:solidFill>
            <a:srgbClr val="5D6A7A"/>
          </a:solidFill>
        </p:spPr>
        <p:txBody>
          <a:bodyPr wrap="square" lIns="0" tIns="0" rIns="0" bIns="0" rtlCol="0"/>
          <a:lstStyle/>
          <a:p>
            <a:endParaRPr dirty="0"/>
          </a:p>
        </p:txBody>
      </p:sp>
      <p:sp>
        <p:nvSpPr>
          <p:cNvPr id="5" name="object 3">
            <a:extLst>
              <a:ext uri="{FF2B5EF4-FFF2-40B4-BE49-F238E27FC236}">
                <a16:creationId xmlns:a16="http://schemas.microsoft.com/office/drawing/2014/main" id="{B48A7B80-B192-40DD-9708-5D00CD6AB58D}"/>
              </a:ext>
            </a:extLst>
          </p:cNvPr>
          <p:cNvSpPr txBox="1">
            <a:spLocks/>
          </p:cNvSpPr>
          <p:nvPr/>
        </p:nvSpPr>
        <p:spPr>
          <a:xfrm>
            <a:off x="457200" y="304800"/>
            <a:ext cx="8229600" cy="567463"/>
          </a:xfrm>
          <a:prstGeom prst="rect">
            <a:avLst/>
          </a:prstGeom>
        </p:spPr>
        <p:txBody>
          <a:bodyPr vert="horz" wrap="square" lIns="0" tIns="13335" rIns="0" bIns="0" rtlCol="0">
            <a:spAutoFit/>
          </a:bodyPr>
          <a:lstStyle>
            <a:lvl1pPr>
              <a:defRPr sz="7950" b="0" i="0">
                <a:solidFill>
                  <a:srgbClr val="5D6A7A"/>
                </a:solidFill>
                <a:latin typeface="Arial Black"/>
                <a:ea typeface="+mj-ea"/>
                <a:cs typeface="Arial Black"/>
              </a:defRPr>
            </a:lvl1pPr>
          </a:lstStyle>
          <a:p>
            <a:pPr marL="12700">
              <a:spcBef>
                <a:spcPts val="105"/>
              </a:spcBef>
            </a:pPr>
            <a:r>
              <a:rPr lang="en-US" sz="3600" dirty="0">
                <a:solidFill>
                  <a:schemeClr val="bg1"/>
                </a:solidFill>
              </a:rPr>
              <a:t>Correlation - Price &amp; Mentions</a:t>
            </a:r>
            <a:endParaRPr lang="en-US" sz="1000" kern="0" spc="170" dirty="0">
              <a:solidFill>
                <a:schemeClr val="bg1"/>
              </a:solidFill>
            </a:endParaRPr>
          </a:p>
        </p:txBody>
      </p:sp>
      <p:sp>
        <p:nvSpPr>
          <p:cNvPr id="12" name="TextBox 11">
            <a:extLst>
              <a:ext uri="{FF2B5EF4-FFF2-40B4-BE49-F238E27FC236}">
                <a16:creationId xmlns:a16="http://schemas.microsoft.com/office/drawing/2014/main" id="{F3B6A8BE-D87E-481A-8648-5ACC1BFC440A}"/>
              </a:ext>
            </a:extLst>
          </p:cNvPr>
          <p:cNvSpPr txBox="1"/>
          <p:nvPr/>
        </p:nvSpPr>
        <p:spPr>
          <a:xfrm>
            <a:off x="2819400" y="932457"/>
            <a:ext cx="4288035" cy="338554"/>
          </a:xfrm>
          <a:prstGeom prst="rect">
            <a:avLst/>
          </a:prstGeom>
          <a:noFill/>
        </p:spPr>
        <p:txBody>
          <a:bodyPr wrap="square" rtlCol="0">
            <a:spAutoFit/>
          </a:bodyPr>
          <a:lstStyle/>
          <a:p>
            <a:pPr algn="ctr"/>
            <a:r>
              <a:rPr lang="en-US" sz="1600" b="1" dirty="0">
                <a:solidFill>
                  <a:schemeClr val="bg1"/>
                </a:solidFill>
                <a:latin typeface="Arial" panose="020B0604020202020204" pitchFamily="34" charset="0"/>
                <a:cs typeface="Arial" panose="020B0604020202020204" pitchFamily="34" charset="0"/>
              </a:rPr>
              <a:t>ETH closing prices &amp; daily news count</a:t>
            </a:r>
            <a:endParaRPr lang="en-US" sz="1600" b="1" dirty="0"/>
          </a:p>
        </p:txBody>
      </p:sp>
      <p:sp>
        <p:nvSpPr>
          <p:cNvPr id="19" name="object 7">
            <a:extLst>
              <a:ext uri="{FF2B5EF4-FFF2-40B4-BE49-F238E27FC236}">
                <a16:creationId xmlns:a16="http://schemas.microsoft.com/office/drawing/2014/main" id="{19242D32-50CA-4A2B-AE4A-12286B8EE68D}"/>
              </a:ext>
            </a:extLst>
          </p:cNvPr>
          <p:cNvSpPr/>
          <p:nvPr/>
        </p:nvSpPr>
        <p:spPr>
          <a:xfrm>
            <a:off x="8191920" y="550954"/>
            <a:ext cx="1645920" cy="95250"/>
          </a:xfrm>
          <a:custGeom>
            <a:avLst/>
            <a:gdLst/>
            <a:ahLst/>
            <a:cxnLst/>
            <a:rect l="l" t="t" r="r" b="b"/>
            <a:pathLst>
              <a:path w="4598034" h="95250">
                <a:moveTo>
                  <a:pt x="4597888" y="95249"/>
                </a:moveTo>
                <a:lnTo>
                  <a:pt x="0" y="95249"/>
                </a:lnTo>
                <a:lnTo>
                  <a:pt x="0" y="0"/>
                </a:lnTo>
                <a:lnTo>
                  <a:pt x="4597888" y="0"/>
                </a:lnTo>
                <a:lnTo>
                  <a:pt x="4597888" y="95249"/>
                </a:lnTo>
                <a:close/>
              </a:path>
            </a:pathLst>
          </a:custGeom>
          <a:solidFill>
            <a:srgbClr val="77CAC3"/>
          </a:solidFill>
        </p:spPr>
        <p:txBody>
          <a:bodyPr wrap="square" lIns="0" tIns="0" rIns="0" bIns="0" rtlCol="0"/>
          <a:lstStyle/>
          <a:p>
            <a:endParaRPr/>
          </a:p>
        </p:txBody>
      </p:sp>
      <p:sp>
        <p:nvSpPr>
          <p:cNvPr id="22" name="object 7">
            <a:extLst>
              <a:ext uri="{FF2B5EF4-FFF2-40B4-BE49-F238E27FC236}">
                <a16:creationId xmlns:a16="http://schemas.microsoft.com/office/drawing/2014/main" id="{A37CA605-487C-455A-A316-062A9FAF748B}"/>
              </a:ext>
            </a:extLst>
          </p:cNvPr>
          <p:cNvSpPr/>
          <p:nvPr/>
        </p:nvSpPr>
        <p:spPr>
          <a:xfrm>
            <a:off x="0" y="6998677"/>
            <a:ext cx="9753600" cy="95250"/>
          </a:xfrm>
          <a:custGeom>
            <a:avLst/>
            <a:gdLst/>
            <a:ahLst/>
            <a:cxnLst/>
            <a:rect l="l" t="t" r="r" b="b"/>
            <a:pathLst>
              <a:path w="9753600" h="95250">
                <a:moveTo>
                  <a:pt x="0" y="0"/>
                </a:moveTo>
                <a:lnTo>
                  <a:pt x="9753599" y="0"/>
                </a:lnTo>
                <a:lnTo>
                  <a:pt x="9753599" y="95249"/>
                </a:lnTo>
                <a:lnTo>
                  <a:pt x="0" y="95249"/>
                </a:lnTo>
                <a:lnTo>
                  <a:pt x="0" y="0"/>
                </a:lnTo>
                <a:close/>
              </a:path>
            </a:pathLst>
          </a:custGeom>
          <a:solidFill>
            <a:schemeClr val="bg1"/>
          </a:solidFill>
        </p:spPr>
        <p:txBody>
          <a:bodyPr wrap="square" lIns="0" tIns="0" rIns="0" bIns="0" rtlCol="0"/>
          <a:lstStyle/>
          <a:p>
            <a:endParaRPr/>
          </a:p>
        </p:txBody>
      </p:sp>
      <p:pic>
        <p:nvPicPr>
          <p:cNvPr id="3" name="Picture 2"/>
          <p:cNvPicPr>
            <a:picLocks noChangeAspect="1"/>
          </p:cNvPicPr>
          <p:nvPr/>
        </p:nvPicPr>
        <p:blipFill>
          <a:blip r:embed="rId2"/>
          <a:stretch>
            <a:fillRect/>
          </a:stretch>
        </p:blipFill>
        <p:spPr>
          <a:xfrm>
            <a:off x="1752600" y="1372337"/>
            <a:ext cx="6248400" cy="4165600"/>
          </a:xfrm>
          <a:prstGeom prst="rect">
            <a:avLst/>
          </a:prstGeom>
          <a:ln w="28575">
            <a:solidFill>
              <a:schemeClr val="tx1"/>
            </a:solidFill>
          </a:ln>
        </p:spPr>
      </p:pic>
      <p:pic>
        <p:nvPicPr>
          <p:cNvPr id="6" name="Picture 5"/>
          <p:cNvPicPr>
            <a:picLocks noChangeAspect="1"/>
          </p:cNvPicPr>
          <p:nvPr/>
        </p:nvPicPr>
        <p:blipFill>
          <a:blip r:embed="rId3"/>
          <a:stretch>
            <a:fillRect/>
          </a:stretch>
        </p:blipFill>
        <p:spPr>
          <a:xfrm>
            <a:off x="3619639" y="5690845"/>
            <a:ext cx="2514321" cy="1191899"/>
          </a:xfrm>
          <a:prstGeom prst="rect">
            <a:avLst/>
          </a:prstGeom>
          <a:ln w="28575">
            <a:solidFill>
              <a:schemeClr val="tx1"/>
            </a:solidFill>
          </a:ln>
        </p:spPr>
      </p:pic>
    </p:spTree>
    <p:extLst>
      <p:ext uri="{BB962C8B-B14F-4D97-AF65-F5344CB8AC3E}">
        <p14:creationId xmlns:p14="http://schemas.microsoft.com/office/powerpoint/2010/main" val="29158200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9753600" cy="7315200"/>
          </a:xfrm>
          <a:custGeom>
            <a:avLst/>
            <a:gdLst/>
            <a:ahLst/>
            <a:cxnLst/>
            <a:rect l="l" t="t" r="r" b="b"/>
            <a:pathLst>
              <a:path w="9753600" h="7315200">
                <a:moveTo>
                  <a:pt x="0" y="0"/>
                </a:moveTo>
                <a:lnTo>
                  <a:pt x="9753600" y="0"/>
                </a:lnTo>
                <a:lnTo>
                  <a:pt x="9753600" y="7315200"/>
                </a:lnTo>
                <a:lnTo>
                  <a:pt x="0" y="7315200"/>
                </a:lnTo>
                <a:lnTo>
                  <a:pt x="0" y="0"/>
                </a:lnTo>
                <a:close/>
              </a:path>
            </a:pathLst>
          </a:custGeom>
          <a:solidFill>
            <a:srgbClr val="5D6A7A"/>
          </a:solidFill>
        </p:spPr>
        <p:txBody>
          <a:bodyPr wrap="square" lIns="0" tIns="0" rIns="0" bIns="0" rtlCol="0"/>
          <a:lstStyle/>
          <a:p>
            <a:endParaRPr dirty="0"/>
          </a:p>
        </p:txBody>
      </p:sp>
      <p:sp>
        <p:nvSpPr>
          <p:cNvPr id="5" name="object 3">
            <a:extLst>
              <a:ext uri="{FF2B5EF4-FFF2-40B4-BE49-F238E27FC236}">
                <a16:creationId xmlns:a16="http://schemas.microsoft.com/office/drawing/2014/main" id="{B48A7B80-B192-40DD-9708-5D00CD6AB58D}"/>
              </a:ext>
            </a:extLst>
          </p:cNvPr>
          <p:cNvSpPr txBox="1">
            <a:spLocks/>
          </p:cNvSpPr>
          <p:nvPr/>
        </p:nvSpPr>
        <p:spPr>
          <a:xfrm>
            <a:off x="457200" y="304800"/>
            <a:ext cx="8229600" cy="567463"/>
          </a:xfrm>
          <a:prstGeom prst="rect">
            <a:avLst/>
          </a:prstGeom>
        </p:spPr>
        <p:txBody>
          <a:bodyPr vert="horz" wrap="square" lIns="0" tIns="13335" rIns="0" bIns="0" rtlCol="0">
            <a:spAutoFit/>
          </a:bodyPr>
          <a:lstStyle>
            <a:lvl1pPr>
              <a:defRPr sz="7950" b="0" i="0">
                <a:solidFill>
                  <a:srgbClr val="5D6A7A"/>
                </a:solidFill>
                <a:latin typeface="Arial Black"/>
                <a:ea typeface="+mj-ea"/>
                <a:cs typeface="Arial Black"/>
              </a:defRPr>
            </a:lvl1pPr>
          </a:lstStyle>
          <a:p>
            <a:pPr marL="12700">
              <a:spcBef>
                <a:spcPts val="105"/>
              </a:spcBef>
            </a:pPr>
            <a:r>
              <a:rPr lang="en-US" sz="3600" dirty="0">
                <a:solidFill>
                  <a:schemeClr val="bg1"/>
                </a:solidFill>
              </a:rPr>
              <a:t>Correlation - Price &amp; Mentions</a:t>
            </a:r>
            <a:endParaRPr lang="en-US" sz="1000" kern="0" spc="170" dirty="0">
              <a:solidFill>
                <a:schemeClr val="bg1"/>
              </a:solidFill>
            </a:endParaRPr>
          </a:p>
        </p:txBody>
      </p:sp>
      <p:sp>
        <p:nvSpPr>
          <p:cNvPr id="12" name="TextBox 11">
            <a:extLst>
              <a:ext uri="{FF2B5EF4-FFF2-40B4-BE49-F238E27FC236}">
                <a16:creationId xmlns:a16="http://schemas.microsoft.com/office/drawing/2014/main" id="{F3B6A8BE-D87E-481A-8648-5ACC1BFC440A}"/>
              </a:ext>
            </a:extLst>
          </p:cNvPr>
          <p:cNvSpPr txBox="1"/>
          <p:nvPr/>
        </p:nvSpPr>
        <p:spPr>
          <a:xfrm>
            <a:off x="2819400" y="932457"/>
            <a:ext cx="4288035" cy="338554"/>
          </a:xfrm>
          <a:prstGeom prst="rect">
            <a:avLst/>
          </a:prstGeom>
          <a:noFill/>
        </p:spPr>
        <p:txBody>
          <a:bodyPr wrap="square" rtlCol="0">
            <a:spAutoFit/>
          </a:bodyPr>
          <a:lstStyle/>
          <a:p>
            <a:pPr algn="ctr"/>
            <a:r>
              <a:rPr lang="en-US" sz="1600" b="1" dirty="0">
                <a:solidFill>
                  <a:schemeClr val="bg1"/>
                </a:solidFill>
                <a:latin typeface="Arial" panose="020B0604020202020204" pitchFamily="34" charset="0"/>
                <a:cs typeface="Arial" panose="020B0604020202020204" pitchFamily="34" charset="0"/>
              </a:rPr>
              <a:t>EOS closing prices &amp; daily news count</a:t>
            </a:r>
            <a:endParaRPr lang="en-US" sz="1600" b="1" dirty="0"/>
          </a:p>
        </p:txBody>
      </p:sp>
      <p:sp>
        <p:nvSpPr>
          <p:cNvPr id="19" name="object 7">
            <a:extLst>
              <a:ext uri="{FF2B5EF4-FFF2-40B4-BE49-F238E27FC236}">
                <a16:creationId xmlns:a16="http://schemas.microsoft.com/office/drawing/2014/main" id="{19242D32-50CA-4A2B-AE4A-12286B8EE68D}"/>
              </a:ext>
            </a:extLst>
          </p:cNvPr>
          <p:cNvSpPr/>
          <p:nvPr/>
        </p:nvSpPr>
        <p:spPr>
          <a:xfrm>
            <a:off x="8191920" y="550954"/>
            <a:ext cx="1645920" cy="95250"/>
          </a:xfrm>
          <a:custGeom>
            <a:avLst/>
            <a:gdLst/>
            <a:ahLst/>
            <a:cxnLst/>
            <a:rect l="l" t="t" r="r" b="b"/>
            <a:pathLst>
              <a:path w="4598034" h="95250">
                <a:moveTo>
                  <a:pt x="4597888" y="95249"/>
                </a:moveTo>
                <a:lnTo>
                  <a:pt x="0" y="95249"/>
                </a:lnTo>
                <a:lnTo>
                  <a:pt x="0" y="0"/>
                </a:lnTo>
                <a:lnTo>
                  <a:pt x="4597888" y="0"/>
                </a:lnTo>
                <a:lnTo>
                  <a:pt x="4597888" y="95249"/>
                </a:lnTo>
                <a:close/>
              </a:path>
            </a:pathLst>
          </a:custGeom>
          <a:solidFill>
            <a:srgbClr val="77CAC3"/>
          </a:solidFill>
        </p:spPr>
        <p:txBody>
          <a:bodyPr wrap="square" lIns="0" tIns="0" rIns="0" bIns="0" rtlCol="0"/>
          <a:lstStyle/>
          <a:p>
            <a:endParaRPr/>
          </a:p>
        </p:txBody>
      </p:sp>
      <p:sp>
        <p:nvSpPr>
          <p:cNvPr id="22" name="object 7">
            <a:extLst>
              <a:ext uri="{FF2B5EF4-FFF2-40B4-BE49-F238E27FC236}">
                <a16:creationId xmlns:a16="http://schemas.microsoft.com/office/drawing/2014/main" id="{A37CA605-487C-455A-A316-062A9FAF748B}"/>
              </a:ext>
            </a:extLst>
          </p:cNvPr>
          <p:cNvSpPr/>
          <p:nvPr/>
        </p:nvSpPr>
        <p:spPr>
          <a:xfrm>
            <a:off x="0" y="6998677"/>
            <a:ext cx="9753600" cy="95250"/>
          </a:xfrm>
          <a:custGeom>
            <a:avLst/>
            <a:gdLst/>
            <a:ahLst/>
            <a:cxnLst/>
            <a:rect l="l" t="t" r="r" b="b"/>
            <a:pathLst>
              <a:path w="9753600" h="95250">
                <a:moveTo>
                  <a:pt x="0" y="0"/>
                </a:moveTo>
                <a:lnTo>
                  <a:pt x="9753599" y="0"/>
                </a:lnTo>
                <a:lnTo>
                  <a:pt x="9753599" y="95249"/>
                </a:lnTo>
                <a:lnTo>
                  <a:pt x="0" y="95249"/>
                </a:lnTo>
                <a:lnTo>
                  <a:pt x="0" y="0"/>
                </a:lnTo>
                <a:close/>
              </a:path>
            </a:pathLst>
          </a:custGeom>
          <a:solidFill>
            <a:schemeClr val="bg1"/>
          </a:solidFill>
        </p:spPr>
        <p:txBody>
          <a:bodyPr wrap="square" lIns="0" tIns="0" rIns="0" bIns="0" rtlCol="0"/>
          <a:lstStyle/>
          <a:p>
            <a:endParaRPr/>
          </a:p>
        </p:txBody>
      </p:sp>
      <p:pic>
        <p:nvPicPr>
          <p:cNvPr id="23" name="Picture 22">
            <a:extLst>
              <a:ext uri="{FF2B5EF4-FFF2-40B4-BE49-F238E27FC236}">
                <a16:creationId xmlns:a16="http://schemas.microsoft.com/office/drawing/2014/main" id="{20A3F9E1-DA6F-4062-AF52-D69E0C30B3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6400" y="1407425"/>
            <a:ext cx="6248400" cy="4165601"/>
          </a:xfrm>
          <a:prstGeom prst="rect">
            <a:avLst/>
          </a:prstGeom>
          <a:ln w="28575">
            <a:solidFill>
              <a:schemeClr val="tx1"/>
            </a:solidFill>
          </a:ln>
        </p:spPr>
      </p:pic>
      <p:pic>
        <p:nvPicPr>
          <p:cNvPr id="13" name="Picture 12">
            <a:extLst>
              <a:ext uri="{FF2B5EF4-FFF2-40B4-BE49-F238E27FC236}">
                <a16:creationId xmlns:a16="http://schemas.microsoft.com/office/drawing/2014/main" id="{C70CB1F9-E78F-47F4-823E-7099B85891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05200" y="5655739"/>
            <a:ext cx="2541992" cy="1260225"/>
          </a:xfrm>
          <a:prstGeom prst="rect">
            <a:avLst/>
          </a:prstGeom>
        </p:spPr>
      </p:pic>
    </p:spTree>
    <p:extLst>
      <p:ext uri="{BB962C8B-B14F-4D97-AF65-F5344CB8AC3E}">
        <p14:creationId xmlns:p14="http://schemas.microsoft.com/office/powerpoint/2010/main" val="250465882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FFFF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7470</TotalTime>
  <Words>877</Words>
  <Application>Microsoft Office PowerPoint</Application>
  <PresentationFormat>Custom</PresentationFormat>
  <Paragraphs>85</Paragraphs>
  <Slides>19</Slides>
  <Notes>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19</vt:i4>
      </vt:variant>
    </vt:vector>
  </HeadingPairs>
  <TitlesOfParts>
    <vt:vector size="26" baseType="lpstr">
      <vt:lpstr>Arial</vt:lpstr>
      <vt:lpstr>Arial Black</vt:lpstr>
      <vt:lpstr>Calibri</vt:lpstr>
      <vt:lpstr>Georgia</vt:lpstr>
      <vt:lpstr>Lucida Sans</vt:lpstr>
      <vt:lpstr>Wingdings</vt:lpstr>
      <vt:lpstr>Office Theme</vt:lpstr>
      <vt:lpstr>PowerPoint Presentation</vt:lpstr>
      <vt:lpstr>Motivation Summary</vt:lpstr>
      <vt:lpstr>PowerPoint Presentation</vt:lpstr>
      <vt:lpstr>Data  Cleanup</vt:lpstr>
      <vt:lpstr>Data Analysis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Discussion &amp; Post Mortem</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Emily Coffield</dc:creator>
  <cp:keywords>DADIb0zMe5M,BADDVnryRu8</cp:keywords>
  <cp:lastModifiedBy>Hua Wu</cp:lastModifiedBy>
  <cp:revision>59</cp:revision>
  <dcterms:created xsi:type="dcterms:W3CDTF">2018-11-09T00:29:43Z</dcterms:created>
  <dcterms:modified xsi:type="dcterms:W3CDTF">2018-11-16T06:38:53Z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2018-11-09T00:00:00Z</vt:filetime>
  </property>
  <property fmtid="{D5CDD505-2E9C-101B-9397-08002B2CF9AE}" pid="3" name="Creator">
    <vt:lpwstr>Canva</vt:lpwstr>
  </property>
  <property fmtid="{D5CDD505-2E9C-101B-9397-08002B2CF9AE}" pid="4" name="LastSaved">
    <vt:filetime>2018-11-09T00:00:00Z</vt:filetime>
  </property>
</Properties>
</file>